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8"/>
  </p:notesMasterIdLst>
  <p:handoutMasterIdLst>
    <p:handoutMasterId r:id="rId29"/>
  </p:handoutMasterIdLst>
  <p:sldIdLst>
    <p:sldId id="1487" r:id="rId5"/>
    <p:sldId id="1488" r:id="rId6"/>
    <p:sldId id="1556" r:id="rId7"/>
    <p:sldId id="1550" r:id="rId8"/>
    <p:sldId id="1551" r:id="rId9"/>
    <p:sldId id="1553" r:id="rId10"/>
    <p:sldId id="1557" r:id="rId11"/>
    <p:sldId id="1559" r:id="rId12"/>
    <p:sldId id="1560" r:id="rId13"/>
    <p:sldId id="1565" r:id="rId14"/>
    <p:sldId id="1566" r:id="rId15"/>
    <p:sldId id="1567" r:id="rId16"/>
    <p:sldId id="1554" r:id="rId17"/>
    <p:sldId id="1563" r:id="rId18"/>
    <p:sldId id="1569" r:id="rId19"/>
    <p:sldId id="1570" r:id="rId20"/>
    <p:sldId id="1571" r:id="rId21"/>
    <p:sldId id="1564" r:id="rId22"/>
    <p:sldId id="1548" r:id="rId23"/>
    <p:sldId id="1568" r:id="rId24"/>
    <p:sldId id="1549" r:id="rId25"/>
    <p:sldId id="1522" r:id="rId26"/>
    <p:sldId id="1523" r:id="rId2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6"/>
            <p14:sldId id="1550"/>
            <p14:sldId id="1551"/>
            <p14:sldId id="1553"/>
            <p14:sldId id="1557"/>
            <p14:sldId id="1559"/>
            <p14:sldId id="1560"/>
            <p14:sldId id="1565"/>
            <p14:sldId id="1566"/>
            <p14:sldId id="1567"/>
            <p14:sldId id="1554"/>
            <p14:sldId id="1563"/>
            <p14:sldId id="1569"/>
            <p14:sldId id="1570"/>
            <p14:sldId id="1571"/>
            <p14:sldId id="1564"/>
            <p14:sldId id="1548"/>
          </p14:sldIdLst>
        </p14:section>
        <p14:section name="Closing" id="{D4E3B1CF-DD2E-4D6E-961F-E6ECD190E64E}">
          <p14:sldIdLst>
            <p14:sldId id="1568"/>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4"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212" autoAdjust="0"/>
  </p:normalViewPr>
  <p:slideViewPr>
    <p:cSldViewPr snapToGrid="0">
      <p:cViewPr varScale="1">
        <p:scale>
          <a:sx n="83" d="100"/>
          <a:sy n="83" d="100"/>
        </p:scale>
        <p:origin x="60"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8038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02144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10327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Create a new hello world webpart and begin debugging.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Create new solution, but work with hello world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4769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10/15/2017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22</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10/15/2017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23</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SharePoint will also support</a:t>
            </a:r>
            <a:r>
              <a:rPr lang="nl-BE" baseline="0" dirty="0"/>
              <a:t> open source tooling to drive greater efficiencies when developing Parts and Apps.  These tools should not be considered a replacement of an organizations traditional tools, but rather an extension of those, providing new opportunities to quickly get up and running with SharePoint development.  If you’re familiar with Visual Studio development with SharePoint, this tools carry a lot of similarities with the tools you may already be familiar with for example:</a:t>
            </a:r>
          </a:p>
          <a:p>
            <a:endParaRPr lang="nl-BE"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7E6DF34-7984-48EF-95A5-B32874C69631}" type="slidenum">
              <a:rPr lang="en-US" smtClean="0"/>
              <a:t>4</a:t>
            </a:fld>
            <a:endParaRPr lang="en-US"/>
          </a:p>
        </p:txBody>
      </p:sp>
    </p:spTree>
    <p:extLst>
      <p:ext uri="{BB962C8B-B14F-4D97-AF65-F5344CB8AC3E}">
        <p14:creationId xmlns:p14="http://schemas.microsoft.com/office/powerpoint/2010/main" val="388071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r>
              <a:rPr lang="nl-BE" dirty="0"/>
              <a:t>VS SharePoint development: Gulp = MSBuild, NodeJS = IIS (Express), YeoMan = project scafolding in VS, TypeScript= typed superset of JavaScript</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7076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47E6DF34-7984-48EF-95A5-B32874C69631}" type="slidenum">
              <a:rPr lang="en-US" smtClean="0"/>
              <a:t>6</a:t>
            </a:fld>
            <a:endParaRPr lang="en-US"/>
          </a:p>
        </p:txBody>
      </p:sp>
    </p:spTree>
    <p:extLst>
      <p:ext uri="{BB962C8B-B14F-4D97-AF65-F5344CB8AC3E}">
        <p14:creationId xmlns:p14="http://schemas.microsoft.com/office/powerpoint/2010/main" val="371652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baseline="0" dirty="0"/>
              <a:t>Node.js® is a JavaScript runtime built on Chrome's V8 JavaScript engine. Node.js uses an event-driven, non-blocking I/O model that makes it lightweight and efficient. Node.js' package ecosystem, npm, is the largest ecosystem of open source libraries in the world.</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0616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Yeoman provides a generator ecosystem. A generator is basically a plugin that can be run with the `</a:t>
            </a:r>
            <a:r>
              <a:rPr lang="en-US" baseline="0" dirty="0" err="1"/>
              <a:t>yo</a:t>
            </a:r>
            <a:r>
              <a:rPr lang="en-US" baseline="0" dirty="0"/>
              <a:t>` command to scaffold complete projects or useful parts.</a:t>
            </a:r>
          </a:p>
          <a:p>
            <a:endParaRPr lang="en-US" baseline="0" dirty="0"/>
          </a:p>
          <a:p>
            <a:r>
              <a:rPr lang="en-US" baseline="0" dirty="0" err="1"/>
              <a:t>yo</a:t>
            </a:r>
            <a:r>
              <a:rPr lang="en-US" baseline="0" dirty="0"/>
              <a:t> scaffolds out a new application, writing your build configuration (</a:t>
            </a:r>
            <a:r>
              <a:rPr lang="en-US" baseline="0" dirty="0" err="1"/>
              <a:t>e.g</a:t>
            </a:r>
            <a:r>
              <a:rPr lang="en-US" baseline="0" dirty="0"/>
              <a:t> </a:t>
            </a:r>
            <a:r>
              <a:rPr lang="en-US" baseline="0" dirty="0" err="1"/>
              <a:t>Gruntfile</a:t>
            </a:r>
            <a:r>
              <a:rPr lang="en-US" baseline="0" dirty="0"/>
              <a:t>, </a:t>
            </a:r>
            <a:r>
              <a:rPr lang="en-US" baseline="0" dirty="0" err="1"/>
              <a:t>Gulpfile</a:t>
            </a:r>
            <a:r>
              <a:rPr lang="en-US" baseline="0" dirty="0"/>
              <a:t>) and pulling in relevant build tasks and package manager dependencies (Bower, </a:t>
            </a:r>
            <a:r>
              <a:rPr lang="en-US" baseline="0" dirty="0" err="1"/>
              <a:t>npm</a:t>
            </a:r>
            <a:r>
              <a:rPr lang="en-US" baseline="0" dirty="0"/>
              <a:t>) that you might need for your build.  This is similar to Project Scaffolding in Visual Studio.</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9850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Gulp</a:t>
            </a:r>
          </a:p>
          <a:p>
            <a:endParaRPr lang="en-US" baseline="0" dirty="0"/>
          </a:p>
          <a:p>
            <a:r>
              <a:rPr lang="en-US" b="1" dirty="0"/>
              <a:t>Automation</a:t>
            </a:r>
            <a:r>
              <a:rPr lang="en-US" dirty="0"/>
              <a:t> - gulp is a toolkit that helps you automate painful or time-consuming tasks in your development workflow.</a:t>
            </a:r>
          </a:p>
          <a:p>
            <a:r>
              <a:rPr lang="en-US" b="1" dirty="0"/>
              <a:t>Platform-agnostic</a:t>
            </a:r>
            <a:r>
              <a:rPr lang="en-US" dirty="0"/>
              <a:t> - Integrations are built into all major IDEs and people are using gulp with PHP, .NET, Node.js, Java, and other platforms.</a:t>
            </a:r>
          </a:p>
          <a:p>
            <a:r>
              <a:rPr lang="en-US" b="1" dirty="0"/>
              <a:t>Strong Ecosystem</a:t>
            </a:r>
            <a:r>
              <a:rPr lang="en-US" dirty="0"/>
              <a:t> - Use </a:t>
            </a:r>
            <a:r>
              <a:rPr lang="en-US" dirty="0" err="1"/>
              <a:t>npm</a:t>
            </a:r>
            <a:r>
              <a:rPr lang="en-US" dirty="0"/>
              <a:t> modules to do anything you want + over 2000 curated plugins for streaming file transformations</a:t>
            </a:r>
          </a:p>
          <a:p>
            <a:r>
              <a:rPr lang="en-US" b="1" dirty="0"/>
              <a:t>Simple</a:t>
            </a:r>
            <a:r>
              <a:rPr lang="en-US" dirty="0"/>
              <a:t> - By providing only a minimal API surface, gulp is easy to learn and simple to use</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9602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package-solution task uses a SharePoint Feature to package your web part. By default, the gulp task creates a feature for your web part.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view the raw package contents in the </a:t>
            </a:r>
            <a:r>
              <a:rPr lang="en-US" sz="900" b="1" i="0" kern="1200" dirty="0" err="1">
                <a:solidFill>
                  <a:schemeClr val="tx1"/>
                </a:solidFill>
                <a:effectLst/>
                <a:latin typeface="Segoe UI Light" pitchFamily="34" charset="0"/>
                <a:ea typeface="+mn-ea"/>
                <a:cs typeface="+mn-cs"/>
              </a:rPr>
              <a:t>sharepoint</a:t>
            </a:r>
            <a:r>
              <a:rPr lang="en-US" sz="900" b="0" i="0" kern="1200" dirty="0">
                <a:solidFill>
                  <a:schemeClr val="tx1"/>
                </a:solidFill>
                <a:effectLst/>
                <a:latin typeface="Segoe UI Light" pitchFamily="34" charset="0"/>
                <a:ea typeface="+mn-ea"/>
                <a:cs typeface="+mn-cs"/>
              </a:rPr>
              <a:t> folder.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contents are then packaged into a </a:t>
            </a:r>
            <a:r>
              <a:rPr lang="en-US" sz="900" b="1" i="0" kern="1200" dirty="0">
                <a:solidFill>
                  <a:schemeClr val="tx1"/>
                </a:solidFill>
                <a:effectLst/>
                <a:latin typeface="Segoe UI Light" pitchFamily="34" charset="0"/>
                <a:ea typeface="+mn-ea"/>
                <a:cs typeface="+mn-cs"/>
              </a:rPr>
              <a:t>.</a:t>
            </a:r>
            <a:r>
              <a:rPr lang="en-US" sz="900" b="1" i="0" kern="1200" dirty="0" err="1">
                <a:solidFill>
                  <a:schemeClr val="tx1"/>
                </a:solidFill>
                <a:effectLst/>
                <a:latin typeface="Segoe UI Light" pitchFamily="34" charset="0"/>
                <a:ea typeface="+mn-ea"/>
                <a:cs typeface="+mn-cs"/>
              </a:rPr>
              <a:t>sp</a:t>
            </a:r>
            <a:r>
              <a:rPr lang="en-US" altLang="zh-CN" sz="900" b="1" i="0" kern="1200" dirty="0" err="1">
                <a:solidFill>
                  <a:schemeClr val="tx1"/>
                </a:solidFill>
                <a:effectLst/>
                <a:latin typeface="Segoe UI Light" pitchFamily="34" charset="0"/>
                <a:ea typeface="+mn-ea"/>
                <a:cs typeface="+mn-cs"/>
              </a:rPr>
              <a:t>pkg</a:t>
            </a:r>
            <a:r>
              <a:rPr lang="en-US" sz="900" b="0" i="0" kern="1200" dirty="0">
                <a:solidFill>
                  <a:schemeClr val="tx1"/>
                </a:solidFill>
                <a:effectLst/>
                <a:latin typeface="Segoe UI Light" pitchFamily="34" charset="0"/>
                <a:ea typeface="+mn-ea"/>
                <a:cs typeface="+mn-cs"/>
              </a:rPr>
              <a:t> file. The package format is very similar to a SharePoint Add-in package and uses the Microsoft Open Packaging Conventions to package your solution.</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The JavaScript files, CSS and other assets are not packaged and you will have to deploy them to an external location such as a CDN.</a:t>
            </a:r>
            <a:r>
              <a:rPr lang="en-US" sz="900" b="0" i="0" kern="1200" dirty="0">
                <a:solidFill>
                  <a:schemeClr val="tx1"/>
                </a:solidFill>
                <a:effectLst/>
                <a:latin typeface="Segoe UI Light" pitchFamily="34" charset="0"/>
                <a:ea typeface="+mn-ea"/>
                <a:cs typeface="+mn-cs"/>
              </a:rPr>
              <a:t> In order to test the web part during development, you can load all the assets from your local computer.</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94977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662839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canvizdev.sharepoint.com/sites/dev/Shared%20Documents/workbench.aspx" TargetMode="External"/><Relationship Id="rId2" Type="http://schemas.openxmlformats.org/officeDocument/2006/relationships/hyperlink" Target="https://localhost/"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2.png"/><Relationship Id="rId4" Type="http://schemas.openxmlformats.org/officeDocument/2006/relationships/image" Target="../media/image16.tiff"/><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23.emf"/><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19.tiff"/><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image" Target="../media/image16.tiff"/><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Deep Dive of the SharePoint Framework</a:t>
            </a:r>
          </a:p>
        </p:txBody>
      </p:sp>
      <p:sp>
        <p:nvSpPr>
          <p:cNvPr id="6" name="Text Placeholder 5"/>
          <p:cNvSpPr>
            <a:spLocks noGrp="1"/>
          </p:cNvSpPr>
          <p:nvPr>
            <p:ph type="body" sz="quarter" idx="14"/>
          </p:nvPr>
        </p:nvSpPr>
        <p:spPr/>
        <p:txBody>
          <a:bodyPr/>
          <a:lstStyle/>
          <a:p>
            <a:r>
              <a:rPr lang="en-US"/>
              <a:t>Tools: SharePoint Yeoman Generator, Gulp, and Workbench</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06758"/>
          </a:xfrm>
        </p:spPr>
        <p:txBody>
          <a:bodyPr/>
          <a:lstStyle/>
          <a:p>
            <a:r>
              <a:rPr lang="en-US"/>
              <a:t>Defined and implemented in </a:t>
            </a:r>
            <a:r>
              <a:rPr lang="en-US" b="1"/>
              <a:t>@</a:t>
            </a:r>
            <a:r>
              <a:rPr lang="en-US" b="1" err="1"/>
              <a:t>microsoft</a:t>
            </a:r>
            <a:r>
              <a:rPr lang="en-US" b="1"/>
              <a:t>\</a:t>
            </a:r>
            <a:r>
              <a:rPr lang="en-US" b="1" err="1"/>
              <a:t>sp</a:t>
            </a:r>
            <a:r>
              <a:rPr lang="en-US" b="1"/>
              <a:t>-build-core-tasks</a:t>
            </a:r>
            <a:r>
              <a:rPr lang="en-US"/>
              <a:t> </a:t>
            </a:r>
            <a:r>
              <a:rPr lang="en-US" err="1"/>
              <a:t>npm</a:t>
            </a:r>
            <a:r>
              <a:rPr lang="en-US"/>
              <a:t> package</a:t>
            </a:r>
          </a:p>
          <a:p>
            <a:r>
              <a:rPr lang="en-US"/>
              <a:t>List the available Gulp tasks</a:t>
            </a:r>
          </a:p>
          <a:p>
            <a:pPr lvl="1"/>
            <a:endParaRPr lang="en-US" sz="1400"/>
          </a:p>
        </p:txBody>
      </p:sp>
      <p:sp>
        <p:nvSpPr>
          <p:cNvPr id="3" name="Title 2"/>
          <p:cNvSpPr>
            <a:spLocks noGrp="1"/>
          </p:cNvSpPr>
          <p:nvPr>
            <p:ph type="title"/>
          </p:nvPr>
        </p:nvSpPr>
        <p:spPr/>
        <p:txBody>
          <a:bodyPr/>
          <a:lstStyle/>
          <a:p>
            <a:r>
              <a:rPr lang="en-US"/>
              <a:t>Gulp Tasks</a:t>
            </a:r>
          </a:p>
        </p:txBody>
      </p:sp>
      <p:pic>
        <p:nvPicPr>
          <p:cNvPr id="5" name="Picture 4"/>
          <p:cNvPicPr>
            <a:picLocks noChangeAspect="1"/>
          </p:cNvPicPr>
          <p:nvPr/>
        </p:nvPicPr>
        <p:blipFill>
          <a:blip r:embed="rId3"/>
          <a:stretch>
            <a:fillRect/>
          </a:stretch>
        </p:blipFill>
        <p:spPr>
          <a:xfrm>
            <a:off x="5864395" y="3419607"/>
            <a:ext cx="5931205" cy="2800494"/>
          </a:xfrm>
          <a:prstGeom prst="rect">
            <a:avLst/>
          </a:prstGeom>
        </p:spPr>
      </p:pic>
      <p:sp>
        <p:nvSpPr>
          <p:cNvPr id="6" name="Rectangle 5"/>
          <p:cNvSpPr/>
          <p:nvPr/>
        </p:nvSpPr>
        <p:spPr bwMode="auto">
          <a:xfrm>
            <a:off x="745630" y="3419607"/>
            <a:ext cx="4752528"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-T</a:t>
            </a:r>
            <a:endParaRPr lang="fi-FI" sz="2000">
              <a:gradFill>
                <a:gsLst>
                  <a:gs pos="0">
                    <a:srgbClr val="FFFFFF"/>
                  </a:gs>
                  <a:gs pos="100000">
                    <a:srgbClr val="FFFFFF"/>
                  </a:gs>
                </a:gsLst>
                <a:lin ang="5400000" scaled="0"/>
              </a:gradFill>
              <a:latin typeface="Consolas" panose="020B0609020204030204" pitchFamily="49" charset="0"/>
            </a:endParaRPr>
          </a:p>
        </p:txBody>
      </p:sp>
    </p:spTree>
    <p:extLst>
      <p:ext uri="{BB962C8B-B14F-4D97-AF65-F5344CB8AC3E}">
        <p14:creationId xmlns:p14="http://schemas.microsoft.com/office/powerpoint/2010/main" val="30630622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47207"/>
          </a:xfrm>
        </p:spPr>
        <p:txBody>
          <a:bodyPr/>
          <a:lstStyle/>
          <a:p>
            <a:r>
              <a:rPr lang="en-US" altLang="zh-CN" sz="2000" b="1" dirty="0"/>
              <a:t>clean</a:t>
            </a:r>
            <a:r>
              <a:rPr lang="en-US" sz="2000" dirty="0"/>
              <a:t> - deletes SharePoint Framework build folders and intermediate Sass files in the </a:t>
            </a:r>
            <a:r>
              <a:rPr lang="en-US" sz="2000" dirty="0" err="1"/>
              <a:t>src</a:t>
            </a:r>
            <a:r>
              <a:rPr lang="en-US" sz="2000" dirty="0"/>
              <a:t> folder</a:t>
            </a:r>
          </a:p>
          <a:p>
            <a:r>
              <a:rPr lang="en-US" sz="2000" b="1" dirty="0"/>
              <a:t>build</a:t>
            </a:r>
            <a:r>
              <a:rPr lang="en-US" sz="2000" dirty="0"/>
              <a:t> - build the project</a:t>
            </a:r>
          </a:p>
          <a:p>
            <a:r>
              <a:rPr lang="en-US" sz="2000" b="1" dirty="0"/>
              <a:t>default</a:t>
            </a:r>
            <a:r>
              <a:rPr lang="en-US" sz="2000" dirty="0"/>
              <a:t> - equivalent to bundle</a:t>
            </a:r>
            <a:endParaRPr lang="en-US" sz="2000" b="1" dirty="0"/>
          </a:p>
          <a:p>
            <a:r>
              <a:rPr lang="en-US" sz="2000" b="1" dirty="0"/>
              <a:t>bundle</a:t>
            </a:r>
            <a:r>
              <a:rPr lang="en-US" sz="2000" dirty="0"/>
              <a:t> - build, localize, and bundle the project</a:t>
            </a:r>
          </a:p>
          <a:p>
            <a:r>
              <a:rPr lang="en-US" sz="2000" b="1" dirty="0"/>
              <a:t>dev-deploy</a:t>
            </a:r>
            <a:r>
              <a:rPr lang="en-US" sz="2000" dirty="0"/>
              <a:t> - deploy the current project to a development Azure CDN for sharing builds with colleagues</a:t>
            </a:r>
          </a:p>
          <a:p>
            <a:r>
              <a:rPr lang="en-US" sz="2000" b="1" dirty="0"/>
              <a:t>deploy-azure-storage</a:t>
            </a:r>
            <a:r>
              <a:rPr lang="en-US" sz="2000" dirty="0"/>
              <a:t> - upload the assets to a </a:t>
            </a:r>
            <a:r>
              <a:rPr lang="en-US" altLang="zh-CN" sz="2000" dirty="0"/>
              <a:t>Azure</a:t>
            </a:r>
            <a:r>
              <a:rPr lang="en-US" sz="2000" dirty="0"/>
              <a:t> s</a:t>
            </a:r>
            <a:r>
              <a:rPr lang="en-US" altLang="zh-CN" sz="2000" dirty="0"/>
              <a:t>torage container</a:t>
            </a:r>
            <a:endParaRPr lang="en-US" sz="2000" dirty="0"/>
          </a:p>
          <a:p>
            <a:r>
              <a:rPr lang="en-US" sz="2000" b="1" dirty="0"/>
              <a:t>package-solution</a:t>
            </a:r>
            <a:r>
              <a:rPr lang="en-US" sz="2000" dirty="0"/>
              <a:t> - package the project into a SPPKG</a:t>
            </a:r>
          </a:p>
          <a:p>
            <a:r>
              <a:rPr lang="en-US" sz="2000" b="1" dirty="0"/>
              <a:t>test</a:t>
            </a:r>
            <a:r>
              <a:rPr lang="en-US" sz="2000" dirty="0"/>
              <a:t> - build, localize, and bundle the project and run tests, and verify the coverage</a:t>
            </a:r>
          </a:p>
          <a:p>
            <a:r>
              <a:rPr lang="en-US" sz="2000" b="1" dirty="0"/>
              <a:t>serve</a:t>
            </a:r>
            <a:r>
              <a:rPr lang="en-US" sz="2000" dirty="0"/>
              <a:t> - build and bundle the project and run the development server</a:t>
            </a:r>
          </a:p>
          <a:p>
            <a:r>
              <a:rPr lang="en-US" sz="2000" b="1" dirty="0"/>
              <a:t>trust-dev-cert</a:t>
            </a:r>
            <a:r>
              <a:rPr lang="en-US" sz="2000" dirty="0"/>
              <a:t> - generates and trusts a development certificate if one isn't already present</a:t>
            </a:r>
          </a:p>
          <a:p>
            <a:r>
              <a:rPr lang="en-US" sz="2000" b="1" dirty="0" err="1"/>
              <a:t>untrust</a:t>
            </a:r>
            <a:r>
              <a:rPr lang="en-US" sz="2000" b="1" dirty="0"/>
              <a:t>-dev-cert</a:t>
            </a:r>
            <a:r>
              <a:rPr lang="en-US" sz="2000" dirty="0"/>
              <a:t> - </a:t>
            </a:r>
            <a:r>
              <a:rPr lang="en-US" sz="2000" dirty="0" err="1"/>
              <a:t>untrusts</a:t>
            </a:r>
            <a:r>
              <a:rPr lang="en-US" sz="2000" dirty="0"/>
              <a:t> and deletes the development certificate if it exists</a:t>
            </a:r>
          </a:p>
        </p:txBody>
      </p:sp>
      <p:sp>
        <p:nvSpPr>
          <p:cNvPr id="3" name="Title 2"/>
          <p:cNvSpPr>
            <a:spLocks noGrp="1"/>
          </p:cNvSpPr>
          <p:nvPr>
            <p:ph type="title"/>
          </p:nvPr>
        </p:nvSpPr>
        <p:spPr/>
        <p:txBody>
          <a:bodyPr/>
          <a:lstStyle/>
          <a:p>
            <a:r>
              <a:rPr lang="en-US"/>
              <a:t>What the Gulp tasks do</a:t>
            </a:r>
          </a:p>
        </p:txBody>
      </p:sp>
      <p:pic>
        <p:nvPicPr>
          <p:cNvPr id="5" name="Picture 4"/>
          <p:cNvPicPr>
            <a:picLocks noChangeAspect="1"/>
          </p:cNvPicPr>
          <p:nvPr/>
        </p:nvPicPr>
        <p:blipFill>
          <a:blip r:embed="rId2"/>
          <a:stretch>
            <a:fillRect/>
          </a:stretch>
        </p:blipFill>
        <p:spPr>
          <a:xfrm>
            <a:off x="10826749" y="3713286"/>
            <a:ext cx="990600" cy="2226188"/>
          </a:xfrm>
          <a:prstGeom prst="rect">
            <a:avLst/>
          </a:prstGeom>
        </p:spPr>
      </p:pic>
    </p:spTree>
    <p:extLst>
      <p:ext uri="{BB962C8B-B14F-4D97-AF65-F5344CB8AC3E}">
        <p14:creationId xmlns:p14="http://schemas.microsoft.com/office/powerpoint/2010/main" val="1408150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36846"/>
          </a:xfrm>
        </p:spPr>
        <p:txBody>
          <a:bodyPr/>
          <a:lstStyle/>
          <a:p>
            <a:r>
              <a:rPr lang="en-US" sz="3600" dirty="0"/>
              <a:t>Gulp tasks package solutions</a:t>
            </a:r>
          </a:p>
          <a:p>
            <a:endParaRPr lang="en-US" sz="3600" dirty="0"/>
          </a:p>
          <a:p>
            <a:r>
              <a:rPr lang="en-US" sz="3600" dirty="0"/>
              <a:t>Package contents are put into an .</a:t>
            </a:r>
            <a:r>
              <a:rPr lang="en-US" sz="3600" dirty="0" err="1"/>
              <a:t>spapp</a:t>
            </a:r>
            <a:r>
              <a:rPr lang="en-US" sz="3600" dirty="0"/>
              <a:t> file</a:t>
            </a:r>
          </a:p>
          <a:p>
            <a:endParaRPr lang="en-US" sz="3600" dirty="0"/>
          </a:p>
          <a:p>
            <a:endParaRPr lang="en-US" sz="3600" dirty="0"/>
          </a:p>
          <a:p>
            <a:endParaRPr lang="en-US" sz="3600" dirty="0"/>
          </a:p>
          <a:p>
            <a:r>
              <a:rPr lang="en-US" sz="3600" dirty="0"/>
              <a:t>The JavaScript files, CSS and other assets are not packaged, they must be deployed to an external location such as a CDN.</a:t>
            </a:r>
          </a:p>
        </p:txBody>
      </p:sp>
      <p:sp>
        <p:nvSpPr>
          <p:cNvPr id="3" name="Title 2"/>
          <p:cNvSpPr>
            <a:spLocks noGrp="1"/>
          </p:cNvSpPr>
          <p:nvPr>
            <p:ph type="title"/>
          </p:nvPr>
        </p:nvSpPr>
        <p:spPr/>
        <p:txBody>
          <a:bodyPr/>
          <a:lstStyle/>
          <a:p>
            <a:r>
              <a:rPr lang="en-US"/>
              <a:t>Solution Packaging</a:t>
            </a:r>
          </a:p>
        </p:txBody>
      </p:sp>
      <p:sp>
        <p:nvSpPr>
          <p:cNvPr id="4" name="Rectangle 3"/>
          <p:cNvSpPr/>
          <p:nvPr/>
        </p:nvSpPr>
        <p:spPr bwMode="auto">
          <a:xfrm>
            <a:off x="762690" y="1812678"/>
            <a:ext cx="4752528"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package-solution</a:t>
            </a:r>
            <a:endParaRPr lang="fi-FI" sz="200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3"/>
          <a:stretch>
            <a:fillRect/>
          </a:stretch>
        </p:blipFill>
        <p:spPr>
          <a:xfrm>
            <a:off x="762690" y="3059451"/>
            <a:ext cx="8210550" cy="1828800"/>
          </a:xfrm>
          <a:prstGeom prst="rect">
            <a:avLst/>
          </a:prstGeom>
        </p:spPr>
      </p:pic>
    </p:spTree>
    <p:extLst>
      <p:ext uri="{BB962C8B-B14F-4D97-AF65-F5344CB8AC3E}">
        <p14:creationId xmlns:p14="http://schemas.microsoft.com/office/powerpoint/2010/main" val="2013993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0149522" cy="1711238"/>
          </a:xfrm>
        </p:spPr>
        <p:txBody>
          <a:bodyPr/>
          <a:lstStyle/>
          <a:p>
            <a:r>
              <a:rPr lang="en-US" sz="3200" dirty="0"/>
              <a:t>Local development time experience</a:t>
            </a:r>
          </a:p>
          <a:p>
            <a:r>
              <a:rPr lang="en-US" sz="3200" dirty="0"/>
              <a:t>Test your changes immediately, even in offline mode</a:t>
            </a:r>
          </a:p>
          <a:p>
            <a:endParaRPr lang="fi-FI" sz="3200" dirty="0"/>
          </a:p>
        </p:txBody>
      </p:sp>
      <p:sp>
        <p:nvSpPr>
          <p:cNvPr id="4" name="Title 3"/>
          <p:cNvSpPr>
            <a:spLocks noGrp="1"/>
          </p:cNvSpPr>
          <p:nvPr>
            <p:ph type="title"/>
          </p:nvPr>
        </p:nvSpPr>
        <p:spPr/>
        <p:txBody>
          <a:bodyPr/>
          <a:lstStyle/>
          <a:p>
            <a:r>
              <a:rPr lang="en-US"/>
              <a:t>SharePoint Workbench</a:t>
            </a:r>
            <a:endParaRPr lang="fi-FI"/>
          </a:p>
        </p:txBody>
      </p:sp>
      <p:pic>
        <p:nvPicPr>
          <p:cNvPr id="7" name="Picture 6"/>
          <p:cNvPicPr>
            <a:picLocks noChangeAspect="1"/>
          </p:cNvPicPr>
          <p:nvPr/>
        </p:nvPicPr>
        <p:blipFill>
          <a:blip r:embed="rId3"/>
          <a:stretch>
            <a:fillRect/>
          </a:stretch>
        </p:blipFill>
        <p:spPr>
          <a:xfrm>
            <a:off x="3962398" y="2373829"/>
            <a:ext cx="4488087" cy="4024469"/>
          </a:xfrm>
          <a:prstGeom prst="rect">
            <a:avLst/>
          </a:prstGeom>
        </p:spPr>
      </p:pic>
    </p:spTree>
    <p:extLst>
      <p:ext uri="{BB962C8B-B14F-4D97-AF65-F5344CB8AC3E}">
        <p14:creationId xmlns:p14="http://schemas.microsoft.com/office/powerpoint/2010/main" val="313509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a:t>Build and run on local server </a:t>
            </a:r>
            <a:r>
              <a:rPr lang="en-US" b="1"/>
              <a:t>and </a:t>
            </a:r>
            <a:r>
              <a:rPr lang="en-US"/>
              <a:t>automatically launch local SharePoint Workbench</a:t>
            </a:r>
          </a:p>
          <a:p>
            <a:endParaRPr lang="en-US"/>
          </a:p>
          <a:p>
            <a:endParaRPr lang="en-US"/>
          </a:p>
          <a:p>
            <a:r>
              <a:rPr lang="en-US"/>
              <a:t>Build and run solution on local server</a:t>
            </a:r>
          </a:p>
        </p:txBody>
      </p:sp>
      <p:sp>
        <p:nvSpPr>
          <p:cNvPr id="3" name="Title 2"/>
          <p:cNvSpPr>
            <a:spLocks noGrp="1"/>
          </p:cNvSpPr>
          <p:nvPr>
            <p:ph type="title"/>
          </p:nvPr>
        </p:nvSpPr>
        <p:spPr/>
        <p:txBody>
          <a:bodyPr/>
          <a:lstStyle/>
          <a:p>
            <a:r>
              <a:rPr lang="en-US"/>
              <a:t>Debugging</a:t>
            </a:r>
          </a:p>
        </p:txBody>
      </p:sp>
      <p:sp>
        <p:nvSpPr>
          <p:cNvPr id="4" name="Rectangle 3"/>
          <p:cNvSpPr/>
          <p:nvPr/>
        </p:nvSpPr>
        <p:spPr bwMode="auto">
          <a:xfrm>
            <a:off x="817637" y="2705174"/>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5" name="Rectangle 4"/>
          <p:cNvSpPr/>
          <p:nvPr/>
        </p:nvSpPr>
        <p:spPr bwMode="auto">
          <a:xfrm>
            <a:off x="817637" y="4751631"/>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 --</a:t>
            </a:r>
            <a:r>
              <a:rPr lang="en-US" sz="2000" err="1">
                <a:gradFill>
                  <a:gsLst>
                    <a:gs pos="0">
                      <a:srgbClr val="FFFFFF"/>
                    </a:gs>
                    <a:gs pos="100000">
                      <a:srgbClr val="FFFFFF"/>
                    </a:gs>
                  </a:gsLst>
                  <a:lin ang="5400000" scaled="0"/>
                </a:gradFill>
                <a:latin typeface="Consolas" panose="020B0609020204030204" pitchFamily="49" charset="0"/>
              </a:rPr>
              <a:t>nobrowser</a:t>
            </a:r>
            <a:endParaRPr lang="fi-FI" sz="200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2"/>
          <a:stretch>
            <a:fillRect/>
          </a:stretch>
        </p:blipFill>
        <p:spPr>
          <a:xfrm>
            <a:off x="10970765" y="3929310"/>
            <a:ext cx="990600" cy="2226188"/>
          </a:xfrm>
          <a:prstGeom prst="rect">
            <a:avLst/>
          </a:prstGeom>
        </p:spPr>
      </p:pic>
    </p:spTree>
    <p:extLst>
      <p:ext uri="{BB962C8B-B14F-4D97-AF65-F5344CB8AC3E}">
        <p14:creationId xmlns:p14="http://schemas.microsoft.com/office/powerpoint/2010/main" val="163428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26149" y="1212850"/>
            <a:ext cx="6735688" cy="4912114"/>
          </a:xfrm>
        </p:spPr>
        <p:txBody>
          <a:bodyPr/>
          <a:lstStyle/>
          <a:p>
            <a:r>
              <a:rPr lang="en-US" sz="3200" dirty="0" err="1"/>
              <a:t>SPFx</a:t>
            </a:r>
            <a:r>
              <a:rPr lang="en-US" sz="3200" dirty="0"/>
              <a:t> web parts are authored in </a:t>
            </a:r>
            <a:r>
              <a:rPr lang="en-US" sz="3200" dirty="0" err="1"/>
              <a:t>TypeScript</a:t>
            </a:r>
            <a:endParaRPr lang="en-US" sz="3200" dirty="0"/>
          </a:p>
          <a:p>
            <a:r>
              <a:rPr lang="en-US" sz="3200" dirty="0"/>
              <a:t>The build process changes the </a:t>
            </a:r>
            <a:r>
              <a:rPr lang="en-US" sz="3200" dirty="0" err="1"/>
              <a:t>TypeScript</a:t>
            </a:r>
            <a:r>
              <a:rPr lang="en-US" sz="3200" dirty="0"/>
              <a:t> into JavaScript and bundles it all into a single file</a:t>
            </a:r>
          </a:p>
          <a:p>
            <a:r>
              <a:rPr lang="en-US" sz="3200" dirty="0"/>
              <a:t>As a result, it can be hard to debug the JavaScript the build generates</a:t>
            </a:r>
          </a:p>
          <a:p>
            <a:r>
              <a:rPr lang="en-US" sz="3200" dirty="0"/>
              <a:t>Source code mapping files make it possible to debug the original unbundled </a:t>
            </a:r>
            <a:r>
              <a:rPr lang="en-US" sz="3200" dirty="0" err="1"/>
              <a:t>TypeScript</a:t>
            </a:r>
            <a:r>
              <a:rPr lang="en-US" sz="3200" dirty="0"/>
              <a:t> code</a:t>
            </a:r>
          </a:p>
        </p:txBody>
      </p:sp>
      <p:sp>
        <p:nvSpPr>
          <p:cNvPr id="3" name="Title 2"/>
          <p:cNvSpPr>
            <a:spLocks noGrp="1"/>
          </p:cNvSpPr>
          <p:nvPr>
            <p:ph type="title"/>
          </p:nvPr>
        </p:nvSpPr>
        <p:spPr/>
        <p:txBody>
          <a:bodyPr/>
          <a:lstStyle/>
          <a:p>
            <a:r>
              <a:rPr lang="en-US"/>
              <a:t>Mapping Files Making Debugging Easier</a:t>
            </a:r>
          </a:p>
        </p:txBody>
      </p:sp>
      <p:pic>
        <p:nvPicPr>
          <p:cNvPr id="10" name="Picture 9" descr="Treasure map icon | Game-icons.net"/>
          <p:cNvPicPr>
            <a:picLocks noChangeAspect="1"/>
          </p:cNvPicPr>
          <p:nvPr/>
        </p:nvPicPr>
        <p:blipFill>
          <a:blip r:embed="rId2"/>
          <a:stretch>
            <a:fillRect/>
          </a:stretch>
        </p:blipFill>
        <p:spPr>
          <a:xfrm>
            <a:off x="274639" y="1337022"/>
            <a:ext cx="4876800" cy="4876800"/>
          </a:xfrm>
          <a:prstGeom prst="rect">
            <a:avLst/>
          </a:prstGeom>
        </p:spPr>
      </p:pic>
      <p:pic>
        <p:nvPicPr>
          <p:cNvPr id="7" name="Picture 6" descr="... presented the “Building End-to-End Apps Using TypeScript” session"/>
          <p:cNvPicPr>
            <a:picLocks noChangeAspect="1"/>
          </p:cNvPicPr>
          <p:nvPr/>
        </p:nvPicPr>
        <p:blipFill>
          <a:blip r:embed="rId3"/>
          <a:stretch>
            <a:fillRect/>
          </a:stretch>
        </p:blipFill>
        <p:spPr>
          <a:xfrm>
            <a:off x="961653" y="2201118"/>
            <a:ext cx="1422223" cy="711112"/>
          </a:xfrm>
          <a:prstGeom prst="rect">
            <a:avLst/>
          </a:prstGeom>
        </p:spPr>
      </p:pic>
      <p:pic>
        <p:nvPicPr>
          <p:cNvPr id="9" name="Picture 8" descr="Cómo borrar elementos de un array en JavaScript? – Geeky Theory"/>
          <p:cNvPicPr>
            <a:picLocks noChangeAspect="1"/>
          </p:cNvPicPr>
          <p:nvPr/>
        </p:nvPicPr>
        <p:blipFill>
          <a:blip r:embed="rId4"/>
          <a:stretch>
            <a:fillRect/>
          </a:stretch>
        </p:blipFill>
        <p:spPr>
          <a:xfrm>
            <a:off x="3193901" y="4397308"/>
            <a:ext cx="1581809" cy="1815313"/>
          </a:xfrm>
          <a:prstGeom prst="rect">
            <a:avLst/>
          </a:prstGeom>
        </p:spPr>
      </p:pic>
    </p:spTree>
    <p:extLst>
      <p:ext uri="{BB962C8B-B14F-4D97-AF65-F5344CB8AC3E}">
        <p14:creationId xmlns:p14="http://schemas.microsoft.com/office/powerpoint/2010/main" val="429925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57996" y="1212850"/>
            <a:ext cx="8103841" cy="2683812"/>
          </a:xfrm>
        </p:spPr>
        <p:txBody>
          <a:bodyPr/>
          <a:lstStyle/>
          <a:p>
            <a:r>
              <a:rPr lang="en-US" sz="2800" err="1"/>
              <a:t>SPFx</a:t>
            </a:r>
            <a:r>
              <a:rPr lang="en-US" sz="2800"/>
              <a:t> generates source code mapping files in debug builds</a:t>
            </a:r>
          </a:p>
          <a:p>
            <a:r>
              <a:rPr lang="en-US" sz="2800" err="1"/>
              <a:t>TypeScript</a:t>
            </a:r>
            <a:r>
              <a:rPr lang="en-US" sz="2800"/>
              <a:t> files are mapped to the generated JavaScript files</a:t>
            </a:r>
          </a:p>
          <a:p>
            <a:r>
              <a:rPr lang="en-US" sz="2800"/>
              <a:t>Source code mapping files are included in the generated JavaScript files</a:t>
            </a:r>
            <a:endParaRPr lang="en-US" sz="3600"/>
          </a:p>
        </p:txBody>
      </p:sp>
      <p:sp>
        <p:nvSpPr>
          <p:cNvPr id="3" name="Title 2"/>
          <p:cNvSpPr>
            <a:spLocks noGrp="1"/>
          </p:cNvSpPr>
          <p:nvPr>
            <p:ph type="title"/>
          </p:nvPr>
        </p:nvSpPr>
        <p:spPr/>
        <p:txBody>
          <a:bodyPr/>
          <a:lstStyle/>
          <a:p>
            <a:r>
              <a:rPr lang="en-US"/>
              <a:t>Source Code Mapping Files Details</a:t>
            </a:r>
          </a:p>
        </p:txBody>
      </p:sp>
      <p:pic>
        <p:nvPicPr>
          <p:cNvPr id="4" name="Picture 3"/>
          <p:cNvPicPr>
            <a:picLocks noChangeAspect="1"/>
          </p:cNvPicPr>
          <p:nvPr/>
        </p:nvPicPr>
        <p:blipFill>
          <a:blip r:embed="rId3"/>
          <a:stretch>
            <a:fillRect/>
          </a:stretch>
        </p:blipFill>
        <p:spPr>
          <a:xfrm>
            <a:off x="434220" y="1337022"/>
            <a:ext cx="3397425" cy="1689187"/>
          </a:xfrm>
          <a:prstGeom prst="rect">
            <a:avLst/>
          </a:prstGeom>
        </p:spPr>
      </p:pic>
      <p:pic>
        <p:nvPicPr>
          <p:cNvPr id="5" name="Picture 4"/>
          <p:cNvPicPr>
            <a:picLocks noChangeAspect="1"/>
          </p:cNvPicPr>
          <p:nvPr/>
        </p:nvPicPr>
        <p:blipFill>
          <a:blip r:embed="rId4"/>
          <a:stretch>
            <a:fillRect/>
          </a:stretch>
        </p:blipFill>
        <p:spPr>
          <a:xfrm>
            <a:off x="4340997" y="3920006"/>
            <a:ext cx="7537837" cy="2457576"/>
          </a:xfrm>
          <a:prstGeom prst="rect">
            <a:avLst/>
          </a:prstGeom>
        </p:spPr>
      </p:pic>
    </p:spTree>
    <p:extLst>
      <p:ext uri="{BB962C8B-B14F-4D97-AF65-F5344CB8AC3E}">
        <p14:creationId xmlns:p14="http://schemas.microsoft.com/office/powerpoint/2010/main" val="2853557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a:t>Debugging a debug build</a:t>
            </a:r>
          </a:p>
        </p:txBody>
      </p:sp>
      <p:pic>
        <p:nvPicPr>
          <p:cNvPr id="4" name="Picture 3"/>
          <p:cNvPicPr>
            <a:picLocks noChangeAspect="1"/>
          </p:cNvPicPr>
          <p:nvPr/>
        </p:nvPicPr>
        <p:blipFill>
          <a:blip r:embed="rId3"/>
          <a:stretch>
            <a:fillRect/>
          </a:stretch>
        </p:blipFill>
        <p:spPr>
          <a:xfrm>
            <a:off x="259614" y="1222184"/>
            <a:ext cx="7031453" cy="5142406"/>
          </a:xfrm>
          <a:prstGeom prst="rect">
            <a:avLst/>
          </a:prstGeom>
        </p:spPr>
      </p:pic>
      <p:pic>
        <p:nvPicPr>
          <p:cNvPr id="4098" name="Picture 2" descr="C:\Users\topsh\AppData\Local\Temp\SNAGHTML46d5cf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3557" y="1222184"/>
            <a:ext cx="6962895" cy="51497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8223"/>
          <a:stretch/>
        </p:blipFill>
        <p:spPr>
          <a:xfrm>
            <a:off x="5455365" y="1222184"/>
            <a:ext cx="6721497" cy="5187059"/>
          </a:xfrm>
          <a:prstGeom prst="rect">
            <a:avLst/>
          </a:prstGeom>
        </p:spPr>
      </p:pic>
    </p:spTree>
    <p:extLst>
      <p:ext uri="{BB962C8B-B14F-4D97-AF65-F5344CB8AC3E}">
        <p14:creationId xmlns:p14="http://schemas.microsoft.com/office/powerpoint/2010/main" val="76197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462760"/>
          </a:xfrm>
        </p:spPr>
        <p:txBody>
          <a:bodyPr/>
          <a:lstStyle/>
          <a:p>
            <a:r>
              <a:rPr lang="en-US"/>
              <a:t>Local</a:t>
            </a:r>
          </a:p>
          <a:p>
            <a:pPr lvl="1"/>
            <a:r>
              <a:rPr lang="en-US"/>
              <a:t>Runs on </a:t>
            </a:r>
            <a:r>
              <a:rPr lang="en-US">
                <a:hlinkClick r:id="rId2"/>
              </a:rPr>
              <a:t>https://localhost</a:t>
            </a:r>
            <a:endParaRPr lang="en-US"/>
          </a:p>
          <a:p>
            <a:pPr lvl="1"/>
            <a:r>
              <a:rPr lang="en-US"/>
              <a:t>Has no SharePoint Context</a:t>
            </a:r>
          </a:p>
          <a:p>
            <a:pPr lvl="1"/>
            <a:r>
              <a:rPr lang="en-US"/>
              <a:t>Use mock data</a:t>
            </a:r>
          </a:p>
          <a:p>
            <a:r>
              <a:rPr lang="en-US"/>
              <a:t>SharePoint</a:t>
            </a:r>
          </a:p>
          <a:p>
            <a:pPr lvl="1"/>
            <a:r>
              <a:rPr lang="en-US"/>
              <a:t>Runs on SharePoint Site (</a:t>
            </a:r>
            <a:r>
              <a:rPr lang="en-US">
                <a:hlinkClick r:id="rId3"/>
              </a:rPr>
              <a:t>https://&lt;your-sharepoint-site&gt;</a:t>
            </a:r>
            <a:r>
              <a:rPr lang="en-US" altLang="zh-CN">
                <a:hlinkClick r:id="rId3"/>
              </a:rPr>
              <a:t>/_layouts</a:t>
            </a:r>
            <a:r>
              <a:rPr lang="en-US">
                <a:hlinkClick r:id="rId3"/>
              </a:rPr>
              <a:t>/workbench.aspx</a:t>
            </a:r>
            <a:r>
              <a:rPr lang="en-US"/>
              <a:t>)</a:t>
            </a:r>
          </a:p>
          <a:p>
            <a:pPr lvl="1"/>
            <a:r>
              <a:rPr lang="en-US"/>
              <a:t>Has SharePoint Context</a:t>
            </a:r>
          </a:p>
          <a:p>
            <a:pPr lvl="1"/>
            <a:r>
              <a:rPr lang="en-US"/>
              <a:t>Use SharePoint data</a:t>
            </a:r>
          </a:p>
          <a:p>
            <a:pPr lvl="1"/>
            <a:endParaRPr lang="en-US"/>
          </a:p>
          <a:p>
            <a:pPr lvl="1"/>
            <a:endParaRPr lang="en-US"/>
          </a:p>
          <a:p>
            <a:pPr lvl="1"/>
            <a:endParaRPr lang="en-US"/>
          </a:p>
        </p:txBody>
      </p:sp>
      <p:sp>
        <p:nvSpPr>
          <p:cNvPr id="3" name="Title 2"/>
          <p:cNvSpPr>
            <a:spLocks noGrp="1"/>
          </p:cNvSpPr>
          <p:nvPr>
            <p:ph type="title"/>
          </p:nvPr>
        </p:nvSpPr>
        <p:spPr/>
        <p:txBody>
          <a:bodyPr/>
          <a:lstStyle/>
          <a:p>
            <a:r>
              <a:rPr lang="en-US"/>
              <a:t>Local Workbench vs. SharePoint Workbench</a:t>
            </a:r>
          </a:p>
        </p:txBody>
      </p:sp>
    </p:spTree>
    <p:extLst>
      <p:ext uri="{BB962C8B-B14F-4D97-AF65-F5344CB8AC3E}">
        <p14:creationId xmlns:p14="http://schemas.microsoft.com/office/powerpoint/2010/main" val="6105041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sz="2400" dirty="0"/>
              <a:t>Create a SPFx Webpart</a:t>
            </a:r>
          </a:p>
          <a:p>
            <a:endParaRPr lang="en-US" sz="2400" dirty="0"/>
          </a:p>
          <a:p>
            <a:r>
              <a:rPr lang="en-US" sz="2400" dirty="0"/>
              <a:t>Debugging</a:t>
            </a:r>
            <a:endParaRPr lang="fi-FI" sz="2400"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Yeoman Generator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Gulp</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Yeoman Generator</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Gulp</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SharePoint Workbench</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593268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846659"/>
          </a:xfrm>
        </p:spPr>
        <p:txBody>
          <a:bodyPr anchor="t"/>
          <a:lstStyle/>
          <a:p>
            <a:r>
              <a:rPr lang="en-US" sz="6000"/>
              <a:t>SharePoint Framework – All about typical web stack tooling</a:t>
            </a:r>
            <a:endParaRPr lang="fi-FI" sz="6000"/>
          </a:p>
        </p:txBody>
      </p:sp>
    </p:spTree>
    <p:extLst>
      <p:ext uri="{BB962C8B-B14F-4D97-AF65-F5344CB8AC3E}">
        <p14:creationId xmlns:p14="http://schemas.microsoft.com/office/powerpoint/2010/main" val="350659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428112"/>
            <a:ext cx="6400687" cy="47798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8000" tIns="146283" rIns="182854" bIns="146283" numCol="1" spcCol="0" rtlCol="0" fromWordArt="0" anchor="t" anchorCtr="0" forceAA="0" compatLnSpc="1">
            <a:prstTxWarp prst="textNoShape">
              <a:avLst/>
            </a:prstTxWarp>
            <a:noAutofit/>
          </a:bodyPr>
          <a:lstStyle/>
          <a:p>
            <a:pPr marL="228600" indent="-228600">
              <a:buFont typeface="Arial" panose="020B0604020202020204" pitchFamily="34" charset="0"/>
              <a:buChar char="•"/>
            </a:pPr>
            <a:r>
              <a:rPr lang="en-US" sz="3200">
                <a:solidFill>
                  <a:schemeClr val="tx1">
                    <a:lumMod val="75000"/>
                    <a:lumOff val="25000"/>
                  </a:schemeClr>
                </a:solidFill>
              </a:rPr>
              <a:t>Tooling</a:t>
            </a:r>
          </a:p>
          <a:p>
            <a:pPr marL="694971" lvl="1" indent="-228600">
              <a:buFont typeface="Arial" panose="020B0604020202020204" pitchFamily="34" charset="0"/>
              <a:buChar char="•"/>
            </a:pPr>
            <a:r>
              <a:rPr lang="en-US" sz="2400">
                <a:solidFill>
                  <a:schemeClr val="tx1">
                    <a:lumMod val="75000"/>
                    <a:lumOff val="25000"/>
                  </a:schemeClr>
                </a:solidFill>
              </a:rPr>
              <a:t>Node.js</a:t>
            </a:r>
          </a:p>
          <a:p>
            <a:pPr marL="694971" lvl="1" indent="-228600">
              <a:buFont typeface="Arial" panose="020B0604020202020204" pitchFamily="34" charset="0"/>
              <a:buChar char="•"/>
            </a:pPr>
            <a:r>
              <a:rPr lang="en-US" sz="2400">
                <a:solidFill>
                  <a:schemeClr val="tx1">
                    <a:lumMod val="75000"/>
                    <a:lumOff val="25000"/>
                  </a:schemeClr>
                </a:solidFill>
              </a:rPr>
              <a:t>Yeoman</a:t>
            </a:r>
          </a:p>
          <a:p>
            <a:pPr marL="694971" lvl="1" indent="-228600">
              <a:buFont typeface="Arial" panose="020B0604020202020204" pitchFamily="34" charset="0"/>
              <a:buChar char="•"/>
            </a:pPr>
            <a:r>
              <a:rPr lang="en-US" sz="2400">
                <a:solidFill>
                  <a:schemeClr val="tx1">
                    <a:lumMod val="75000"/>
                    <a:lumOff val="25000"/>
                  </a:schemeClr>
                </a:solidFill>
              </a:rPr>
              <a:t>Gulp</a:t>
            </a:r>
          </a:p>
          <a:p>
            <a:pPr marL="694971" lvl="1" indent="-228600">
              <a:buFont typeface="Arial" panose="020B0604020202020204" pitchFamily="34" charset="0"/>
              <a:buChar char="•"/>
            </a:pPr>
            <a:r>
              <a:rPr lang="en-US" sz="2400" err="1">
                <a:solidFill>
                  <a:schemeClr val="tx1">
                    <a:lumMod val="75000"/>
                    <a:lumOff val="25000"/>
                  </a:schemeClr>
                </a:solidFill>
              </a:rPr>
              <a:t>TypeScript</a:t>
            </a:r>
            <a:endParaRPr lang="en-US" sz="2400">
              <a:solidFill>
                <a:schemeClr val="tx1">
                  <a:lumMod val="75000"/>
                  <a:lumOff val="25000"/>
                </a:schemeClr>
              </a:solidFill>
            </a:endParaRPr>
          </a:p>
          <a:p>
            <a:pPr marL="694971" lvl="1" indent="-228600">
              <a:buFont typeface="Arial" panose="020B0604020202020204" pitchFamily="34" charset="0"/>
              <a:buChar char="•"/>
            </a:pPr>
            <a:r>
              <a:rPr lang="en-US" sz="2400">
                <a:solidFill>
                  <a:schemeClr val="tx1">
                    <a:lumMod val="75000"/>
                    <a:lumOff val="25000"/>
                  </a:schemeClr>
                </a:solidFill>
              </a:rPr>
              <a:t>Visual Studio (Code)</a:t>
            </a:r>
          </a:p>
          <a:p>
            <a:pPr marL="228600" indent="-228600">
              <a:buFont typeface="Arial" panose="020B0604020202020204" pitchFamily="34" charset="0"/>
              <a:buChar char="•"/>
            </a:pPr>
            <a:r>
              <a:rPr lang="en-US" sz="3200">
                <a:solidFill>
                  <a:schemeClr val="tx1">
                    <a:lumMod val="75000"/>
                    <a:lumOff val="25000"/>
                  </a:schemeClr>
                </a:solidFill>
              </a:rPr>
              <a:t>Frameworks – Choose yours</a:t>
            </a:r>
          </a:p>
          <a:p>
            <a:pPr marL="694971" lvl="1" indent="-228600">
              <a:buFont typeface="Arial" panose="020B0604020202020204" pitchFamily="34" charset="0"/>
              <a:buChar char="•"/>
            </a:pPr>
            <a:r>
              <a:rPr lang="en-US" sz="2400">
                <a:solidFill>
                  <a:schemeClr val="tx1">
                    <a:lumMod val="75000"/>
                    <a:lumOff val="25000"/>
                  </a:schemeClr>
                </a:solidFill>
              </a:rPr>
              <a:t>React</a:t>
            </a:r>
          </a:p>
          <a:p>
            <a:pPr marL="694971" lvl="1" indent="-228600">
              <a:buFont typeface="Arial" panose="020B0604020202020204" pitchFamily="34" charset="0"/>
              <a:buChar char="•"/>
            </a:pPr>
            <a:r>
              <a:rPr lang="en-US" sz="2400">
                <a:solidFill>
                  <a:schemeClr val="tx1">
                    <a:lumMod val="75000"/>
                    <a:lumOff val="25000"/>
                  </a:schemeClr>
                </a:solidFill>
              </a:rPr>
              <a:t>Angular.js</a:t>
            </a:r>
          </a:p>
          <a:p>
            <a:pPr marL="694971" lvl="1" indent="-228600">
              <a:buFont typeface="Arial" panose="020B0604020202020204" pitchFamily="34" charset="0"/>
              <a:buChar char="•"/>
            </a:pPr>
            <a:r>
              <a:rPr lang="en-US" sz="2400">
                <a:solidFill>
                  <a:schemeClr val="tx1">
                    <a:lumMod val="75000"/>
                    <a:lumOff val="25000"/>
                  </a:schemeClr>
                </a:solidFill>
              </a:rPr>
              <a:t>Knockout </a:t>
            </a:r>
          </a:p>
          <a:p>
            <a:pPr marL="694971" lvl="1" indent="-228600">
              <a:buFont typeface="Arial" panose="020B0604020202020204" pitchFamily="34" charset="0"/>
              <a:buChar char="•"/>
            </a:pPr>
            <a:r>
              <a:rPr lang="en-US" sz="2400">
                <a:solidFill>
                  <a:schemeClr val="tx1">
                    <a:lumMod val="75000"/>
                    <a:lumOff val="25000"/>
                  </a:schemeClr>
                </a:solidFill>
              </a:rPr>
              <a:t>Etc.</a:t>
            </a:r>
          </a:p>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791" y="1878725"/>
            <a:ext cx="1642966" cy="1423318"/>
          </a:xfrm>
          <a:prstGeom prst="rect">
            <a:avLst/>
          </a:prstGeom>
        </p:spPr>
      </p:pic>
      <p:pic>
        <p:nvPicPr>
          <p:cNvPr id="12" name="Picture 11"/>
          <p:cNvPicPr>
            <a:picLocks noChangeAspect="1"/>
          </p:cNvPicPr>
          <p:nvPr/>
        </p:nvPicPr>
        <p:blipFill>
          <a:blip r:embed="rId4"/>
          <a:stretch>
            <a:fillRect/>
          </a:stretch>
        </p:blipFill>
        <p:spPr>
          <a:xfrm>
            <a:off x="8504216" y="1620584"/>
            <a:ext cx="1745986" cy="940146"/>
          </a:xfrm>
          <a:prstGeom prst="rect">
            <a:avLst/>
          </a:prstGeom>
        </p:spPr>
      </p:pic>
      <p:pic>
        <p:nvPicPr>
          <p:cNvPr id="13" name="Picture 12"/>
          <p:cNvPicPr>
            <a:picLocks noChangeAspect="1"/>
          </p:cNvPicPr>
          <p:nvPr/>
        </p:nvPicPr>
        <p:blipFill>
          <a:blip r:embed="rId5"/>
          <a:stretch>
            <a:fillRect/>
          </a:stretch>
        </p:blipFill>
        <p:spPr>
          <a:xfrm>
            <a:off x="10712363" y="494270"/>
            <a:ext cx="990600" cy="2226188"/>
          </a:xfrm>
          <a:prstGeom prst="rect">
            <a:avLst/>
          </a:prstGeom>
        </p:spPr>
      </p:pic>
      <p:pic>
        <p:nvPicPr>
          <p:cNvPr id="14" name="Picture 13"/>
          <p:cNvPicPr>
            <a:picLocks noChangeAspect="1"/>
          </p:cNvPicPr>
          <p:nvPr/>
        </p:nvPicPr>
        <p:blipFill>
          <a:blip r:embed="rId6"/>
          <a:stretch>
            <a:fillRect/>
          </a:stretch>
        </p:blipFill>
        <p:spPr>
          <a:xfrm>
            <a:off x="9956800" y="3271982"/>
            <a:ext cx="1923578" cy="708687"/>
          </a:xfrm>
          <a:prstGeom prst="rect">
            <a:avLst/>
          </a:prstGeom>
        </p:spPr>
      </p:pic>
      <p:pic>
        <p:nvPicPr>
          <p:cNvPr id="15" name="Picture 14"/>
          <p:cNvPicPr>
            <a:picLocks noChangeAspect="1"/>
          </p:cNvPicPr>
          <p:nvPr/>
        </p:nvPicPr>
        <p:blipFill>
          <a:blip r:embed="rId7"/>
          <a:stretch>
            <a:fillRect/>
          </a:stretch>
        </p:blipFill>
        <p:spPr>
          <a:xfrm>
            <a:off x="6533239" y="3358291"/>
            <a:ext cx="3291009" cy="919452"/>
          </a:xfrm>
          <a:prstGeom prst="rect">
            <a:avLst/>
          </a:prstGeom>
        </p:spPr>
      </p:pic>
      <p:sp>
        <p:nvSpPr>
          <p:cNvPr id="2" name="Title 1"/>
          <p:cNvSpPr>
            <a:spLocks noGrp="1"/>
          </p:cNvSpPr>
          <p:nvPr>
            <p:ph type="title"/>
          </p:nvPr>
        </p:nvSpPr>
        <p:spPr/>
        <p:txBody>
          <a:bodyPr/>
          <a:lstStyle/>
          <a:p>
            <a:r>
              <a:rPr lang="en-US"/>
              <a:t>Typical tooling for SharePoint Framework</a:t>
            </a:r>
          </a:p>
        </p:txBody>
      </p:sp>
      <p:pic>
        <p:nvPicPr>
          <p:cNvPr id="1028" name="Picture 4" descr="http://red-badger.com/blog/wp-content/uploads/2015/04/react-logo-1000-transparen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8650" y="4333991"/>
            <a:ext cx="1171756" cy="11717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0.githubusercontent.com/u/139426?v=3&amp;s=4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1321" y="5117480"/>
            <a:ext cx="954096" cy="9540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js.agency/assets/img/hire-freelance-javascript-developers/knockout-js.png"/>
          <p:cNvPicPr>
            <a:picLocks noChangeAspect="1" noChangeArrowheads="1"/>
          </p:cNvPicPr>
          <p:nvPr/>
        </p:nvPicPr>
        <p:blipFill rotWithShape="1">
          <a:blip r:embed="rId10">
            <a:extLst>
              <a:ext uri="{28A0092B-C50C-407E-A947-70E740481C1C}">
                <a14:useLocalDpi xmlns:a14="http://schemas.microsoft.com/office/drawing/2010/main" val="0"/>
              </a:ext>
            </a:extLst>
          </a:blip>
          <a:srcRect l="14271" t="29102" r="16465" b="26125"/>
          <a:stretch/>
        </p:blipFill>
        <p:spPr bwMode="auto">
          <a:xfrm>
            <a:off x="9431818" y="4392282"/>
            <a:ext cx="2448560" cy="105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3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Web stack tooling compared to classic MS tools</a:t>
            </a:r>
            <a:endParaRPr lang="fi-FI"/>
          </a:p>
        </p:txBody>
      </p:sp>
      <p:grpSp>
        <p:nvGrpSpPr>
          <p:cNvPr id="13" name="Group 12"/>
          <p:cNvGrpSpPr/>
          <p:nvPr/>
        </p:nvGrpSpPr>
        <p:grpSpPr>
          <a:xfrm>
            <a:off x="4434479" y="1750113"/>
            <a:ext cx="1408386" cy="1056743"/>
            <a:chOff x="1140359" y="2157070"/>
            <a:chExt cx="1790492" cy="1239228"/>
          </a:xfrm>
        </p:grpSpPr>
        <p:sp>
          <p:nvSpPr>
            <p:cNvPr id="14" name="Rectangle 13"/>
            <p:cNvSpPr/>
            <p:nvPr/>
          </p:nvSpPr>
          <p:spPr bwMode="auto">
            <a:xfrm>
              <a:off x="1140359" y="2157070"/>
              <a:ext cx="1536519" cy="96293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a:solidFill>
                    <a:schemeClr val="tx1">
                      <a:lumMod val="65000"/>
                      <a:lumOff val="35000"/>
                    </a:schemeClr>
                  </a:solidFill>
                  <a:ea typeface="Segoe UI" pitchFamily="34" charset="0"/>
                  <a:cs typeface="Segoe UI" pitchFamily="34" charset="0"/>
                </a:rPr>
                <a:t>IIS Express</a:t>
              </a:r>
            </a:p>
          </p:txBody>
        </p:sp>
        <p:pic>
          <p:nvPicPr>
            <p:cNvPr id="15" name="Picture 14"/>
            <p:cNvPicPr>
              <a:picLocks noChangeAspect="1"/>
            </p:cNvPicPr>
            <p:nvPr/>
          </p:nvPicPr>
          <p:blipFill>
            <a:blip r:embed="rId3"/>
            <a:stretch>
              <a:fillRect/>
            </a:stretch>
          </p:blipFill>
          <p:spPr>
            <a:xfrm>
              <a:off x="2158744" y="2496298"/>
              <a:ext cx="772107" cy="900000"/>
            </a:xfrm>
            <a:prstGeom prst="rect">
              <a:avLst/>
            </a:prstGeom>
          </p:spPr>
        </p:pic>
      </p:grpSp>
      <p:pic>
        <p:nvPicPr>
          <p:cNvPr id="16" name="Picture 15"/>
          <p:cNvPicPr>
            <a:picLocks noChangeAspect="1"/>
          </p:cNvPicPr>
          <p:nvPr/>
        </p:nvPicPr>
        <p:blipFill>
          <a:blip r:embed="rId4"/>
          <a:stretch>
            <a:fillRect/>
          </a:stretch>
        </p:blipFill>
        <p:spPr>
          <a:xfrm>
            <a:off x="761929" y="2121660"/>
            <a:ext cx="1745986" cy="940146"/>
          </a:xfrm>
          <a:prstGeom prst="rect">
            <a:avLst/>
          </a:prstGeom>
        </p:spPr>
      </p:pic>
      <p:pic>
        <p:nvPicPr>
          <p:cNvPr id="17" name="Picture 2" descr="https://upload.wikimedia.org/wikipedia/en/0/0d/Microsoft_.NET_Framework_v4.5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6998" y="2990545"/>
            <a:ext cx="1877385" cy="4636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2618" y="3223639"/>
            <a:ext cx="1642966" cy="1423318"/>
          </a:xfrm>
          <a:prstGeom prst="rect">
            <a:avLst/>
          </a:prstGeom>
        </p:spPr>
      </p:pic>
      <p:pic>
        <p:nvPicPr>
          <p:cNvPr id="19" name="Picture 18"/>
          <p:cNvPicPr>
            <a:picLocks noChangeAspect="1"/>
          </p:cNvPicPr>
          <p:nvPr/>
        </p:nvPicPr>
        <p:blipFill>
          <a:blip r:embed="rId7"/>
          <a:stretch>
            <a:fillRect/>
          </a:stretch>
        </p:blipFill>
        <p:spPr>
          <a:xfrm>
            <a:off x="7580476" y="1434804"/>
            <a:ext cx="594843" cy="1336798"/>
          </a:xfrm>
          <a:prstGeom prst="rect">
            <a:avLst/>
          </a:prstGeom>
        </p:spPr>
      </p:pic>
      <p:pic>
        <p:nvPicPr>
          <p:cNvPr id="20" name="Picture 19"/>
          <p:cNvPicPr>
            <a:picLocks noChangeAspect="1"/>
          </p:cNvPicPr>
          <p:nvPr/>
        </p:nvPicPr>
        <p:blipFill>
          <a:blip r:embed="rId8"/>
          <a:stretch>
            <a:fillRect/>
          </a:stretch>
        </p:blipFill>
        <p:spPr>
          <a:xfrm>
            <a:off x="7023814" y="5264162"/>
            <a:ext cx="1923578" cy="708687"/>
          </a:xfrm>
          <a:prstGeom prst="rect">
            <a:avLst/>
          </a:prstGeom>
        </p:spPr>
      </p:pic>
      <p:cxnSp>
        <p:nvCxnSpPr>
          <p:cNvPr id="3" name="Straight Connector 2"/>
          <p:cNvCxnSpPr/>
          <p:nvPr/>
        </p:nvCxnSpPr>
        <p:spPr>
          <a:xfrm>
            <a:off x="6555347" y="1313645"/>
            <a:ext cx="0" cy="4958366"/>
          </a:xfrm>
          <a:prstGeom prst="line">
            <a:avLst/>
          </a:prstGeom>
          <a:ln w="285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4" descr="https://upload.wikimedia.org/wikipedia/commons/thumb/d/db/Npm-logo.svg/320px-Npm-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015" y="4526807"/>
            <a:ext cx="1913787" cy="7415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cdn.gapotchenko.com/website/Content/Blog/Images/2014/05/NuGet%20Logo%20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9375" y="4439650"/>
            <a:ext cx="2142812" cy="77784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p:nvPr/>
        </p:nvCxnSpPr>
        <p:spPr>
          <a:xfrm>
            <a:off x="2678805" y="2620853"/>
            <a:ext cx="837126"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56413" y="4865900"/>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Left Brace 22"/>
          <p:cNvSpPr/>
          <p:nvPr/>
        </p:nvSpPr>
        <p:spPr>
          <a:xfrm>
            <a:off x="3618963" y="1532588"/>
            <a:ext cx="425003" cy="2176530"/>
          </a:xfrm>
          <a:prstGeom prst="leftBrace">
            <a:avLst/>
          </a:prstGeom>
          <a:ln w="254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i-FI"/>
          </a:p>
        </p:txBody>
      </p:sp>
      <p:grpSp>
        <p:nvGrpSpPr>
          <p:cNvPr id="29" name="Group 28"/>
          <p:cNvGrpSpPr/>
          <p:nvPr/>
        </p:nvGrpSpPr>
        <p:grpSpPr>
          <a:xfrm>
            <a:off x="9672033" y="3429567"/>
            <a:ext cx="2366853" cy="1150679"/>
            <a:chOff x="9672033" y="3490175"/>
            <a:chExt cx="2366853" cy="1150679"/>
          </a:xfrm>
        </p:grpSpPr>
        <p:sp>
          <p:nvSpPr>
            <p:cNvPr id="27" name="Rectangle 26"/>
            <p:cNvSpPr/>
            <p:nvPr/>
          </p:nvSpPr>
          <p:spPr>
            <a:xfrm>
              <a:off x="9962746" y="4117634"/>
              <a:ext cx="1785425" cy="523220"/>
            </a:xfrm>
            <a:prstGeom prst="rect">
              <a:avLst/>
            </a:prstGeom>
          </p:spPr>
          <p:txBody>
            <a:bodyPr wrap="none">
              <a:spAutoFit/>
            </a:bodyPr>
            <a:lstStyle/>
            <a:p>
              <a:r>
                <a:rPr lang="en-US" sz="1400">
                  <a:sym typeface="Wingdings"/>
                </a:rPr>
                <a:t>VS Project  </a:t>
              </a:r>
            </a:p>
            <a:p>
              <a:r>
                <a:rPr lang="en-US" sz="1400">
                  <a:sym typeface="Wingdings"/>
                </a:rPr>
                <a:t>New  &lt;Template&gt;</a:t>
              </a:r>
              <a:endParaRPr lang="fi-FI" sz="1400"/>
            </a:p>
          </p:txBody>
        </p:sp>
        <p:pic>
          <p:nvPicPr>
            <p:cNvPr id="32" name="Picture 31"/>
            <p:cNvPicPr>
              <a:picLocks noChangeAspect="1"/>
            </p:cNvPicPr>
            <p:nvPr/>
          </p:nvPicPr>
          <p:blipFill>
            <a:blip r:embed="rId11"/>
            <a:stretch>
              <a:fillRect/>
            </a:stretch>
          </p:blipFill>
          <p:spPr>
            <a:xfrm>
              <a:off x="9672033" y="3490175"/>
              <a:ext cx="2366853" cy="661259"/>
            </a:xfrm>
            <a:prstGeom prst="rect">
              <a:avLst/>
            </a:prstGeom>
          </p:spPr>
        </p:pic>
      </p:grpSp>
      <p:cxnSp>
        <p:nvCxnSpPr>
          <p:cNvPr id="34" name="Straight Arrow Connector 33"/>
          <p:cNvCxnSpPr/>
          <p:nvPr/>
        </p:nvCxnSpPr>
        <p:spPr>
          <a:xfrm>
            <a:off x="8665584" y="4090826"/>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564682" y="2208364"/>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9219259" y="5631998"/>
            <a:ext cx="1107351"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326610" y="5110316"/>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a:solidFill>
                  <a:schemeClr val="accent2"/>
                </a:solidFill>
              </a:rPr>
              <a:t>C#</a:t>
            </a:r>
            <a:endParaRPr lang="fi-FI" sz="5400" err="1">
              <a:solidFill>
                <a:schemeClr val="accent2"/>
              </a:solidFill>
            </a:endParaRPr>
          </a:p>
        </p:txBody>
      </p:sp>
      <p:sp>
        <p:nvSpPr>
          <p:cNvPr id="31" name="TextBox 30"/>
          <p:cNvSpPr txBox="1"/>
          <p:nvPr/>
        </p:nvSpPr>
        <p:spPr>
          <a:xfrm>
            <a:off x="9733112" y="1861592"/>
            <a:ext cx="1773562" cy="683264"/>
          </a:xfrm>
          <a:prstGeom prst="rect">
            <a:avLst/>
          </a:prstGeom>
          <a:noFill/>
        </p:spPr>
        <p:txBody>
          <a:bodyPr wrap="non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rPr>
              <a:t>MS Build</a:t>
            </a:r>
            <a:endParaRPr lang="fi-FI" sz="28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312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0" y="1428113"/>
            <a:ext cx="6400687" cy="47548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 name="Rectangle 6"/>
          <p:cNvSpPr/>
          <p:nvPr/>
        </p:nvSpPr>
        <p:spPr>
          <a:xfrm>
            <a:off x="311750" y="1806719"/>
            <a:ext cx="5800853" cy="3739485"/>
          </a:xfrm>
          <a:prstGeom prst="rect">
            <a:avLst/>
          </a:prstGeom>
        </p:spPr>
        <p:txBody>
          <a:bodyPr wrap="square">
            <a:spAutoFit/>
          </a:bodyPr>
          <a:lstStyle/>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Power Apps for rapid creation of business applications built on SharePoint data </a:t>
            </a:r>
          </a:p>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Office UI Fabric </a:t>
            </a:r>
          </a:p>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Make all of the tools and technologies that internal engineers use to build available to third party developers</a:t>
            </a:r>
          </a:p>
          <a:p>
            <a:pPr marL="228600" indent="-228600">
              <a:spcBef>
                <a:spcPts val="1800"/>
              </a:spcBef>
              <a:buFont typeface="Arial" panose="020B0604020202020204" pitchFamily="34" charset="0"/>
              <a:buChar char="•"/>
            </a:pPr>
            <a:r>
              <a:rPr lang="en-US" sz="2400">
                <a:gradFill>
                  <a:gsLst>
                    <a:gs pos="78906">
                      <a:schemeClr val="accent1"/>
                    </a:gs>
                    <a:gs pos="46000">
                      <a:schemeClr val="accent1"/>
                    </a:gs>
                  </a:gsLst>
                  <a:lin ang="5400000" scaled="1"/>
                </a:gradFill>
              </a:rPr>
              <a:t>Source open repos for apps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860" y="3217365"/>
            <a:ext cx="1642966" cy="1423318"/>
          </a:xfrm>
          <a:prstGeom prst="rect">
            <a:avLst/>
          </a:prstGeom>
        </p:spPr>
      </p:pic>
      <p:pic>
        <p:nvPicPr>
          <p:cNvPr id="12" name="Picture 11"/>
          <p:cNvPicPr>
            <a:picLocks noChangeAspect="1"/>
          </p:cNvPicPr>
          <p:nvPr/>
        </p:nvPicPr>
        <p:blipFill>
          <a:blip r:embed="rId4"/>
          <a:stretch>
            <a:fillRect/>
          </a:stretch>
        </p:blipFill>
        <p:spPr>
          <a:xfrm>
            <a:off x="7271003" y="1715697"/>
            <a:ext cx="1745986" cy="940146"/>
          </a:xfrm>
          <a:prstGeom prst="rect">
            <a:avLst/>
          </a:prstGeom>
        </p:spPr>
      </p:pic>
      <p:pic>
        <p:nvPicPr>
          <p:cNvPr id="13" name="Picture 12"/>
          <p:cNvPicPr>
            <a:picLocks noChangeAspect="1"/>
          </p:cNvPicPr>
          <p:nvPr/>
        </p:nvPicPr>
        <p:blipFill>
          <a:blip r:embed="rId5"/>
          <a:stretch>
            <a:fillRect/>
          </a:stretch>
        </p:blipFill>
        <p:spPr>
          <a:xfrm>
            <a:off x="9937676" y="1034794"/>
            <a:ext cx="990600" cy="2226188"/>
          </a:xfrm>
          <a:prstGeom prst="rect">
            <a:avLst/>
          </a:prstGeom>
        </p:spPr>
      </p:pic>
      <p:pic>
        <p:nvPicPr>
          <p:cNvPr id="14" name="Picture 13"/>
          <p:cNvPicPr>
            <a:picLocks noChangeAspect="1"/>
          </p:cNvPicPr>
          <p:nvPr/>
        </p:nvPicPr>
        <p:blipFill>
          <a:blip r:embed="rId6"/>
          <a:stretch>
            <a:fillRect/>
          </a:stretch>
        </p:blipFill>
        <p:spPr>
          <a:xfrm>
            <a:off x="9471187" y="3852621"/>
            <a:ext cx="1923578" cy="708687"/>
          </a:xfrm>
          <a:prstGeom prst="rect">
            <a:avLst/>
          </a:prstGeom>
        </p:spPr>
      </p:pic>
      <p:pic>
        <p:nvPicPr>
          <p:cNvPr id="15" name="Picture 14"/>
          <p:cNvPicPr>
            <a:picLocks noChangeAspect="1"/>
          </p:cNvPicPr>
          <p:nvPr/>
        </p:nvPicPr>
        <p:blipFill>
          <a:blip r:embed="rId7"/>
          <a:stretch>
            <a:fillRect/>
          </a:stretch>
        </p:blipFill>
        <p:spPr>
          <a:xfrm>
            <a:off x="7095033" y="5132292"/>
            <a:ext cx="3617330" cy="1010621"/>
          </a:xfrm>
          <a:prstGeom prst="rect">
            <a:avLst/>
          </a:prstGeom>
        </p:spPr>
      </p:pic>
      <p:sp>
        <p:nvSpPr>
          <p:cNvPr id="2" name="Title 1"/>
          <p:cNvSpPr>
            <a:spLocks noGrp="1"/>
          </p:cNvSpPr>
          <p:nvPr>
            <p:ph type="title"/>
          </p:nvPr>
        </p:nvSpPr>
        <p:spPr/>
        <p:txBody>
          <a:bodyPr/>
          <a:lstStyle/>
          <a:p>
            <a:r>
              <a:rPr lang="en-US"/>
              <a:t>Open Source Tooling Support</a:t>
            </a:r>
          </a:p>
        </p:txBody>
      </p:sp>
    </p:spTree>
    <p:extLst>
      <p:ext uri="{BB962C8B-B14F-4D97-AF65-F5344CB8AC3E}">
        <p14:creationId xmlns:p14="http://schemas.microsoft.com/office/powerpoint/2010/main" val="87465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25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nodeType="after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Node.js – Development time hosting </a:t>
            </a:r>
            <a:endParaRPr lang="fi-FI"/>
          </a:p>
        </p:txBody>
      </p:sp>
      <p:pic>
        <p:nvPicPr>
          <p:cNvPr id="9" name="Picture 8"/>
          <p:cNvPicPr>
            <a:picLocks noChangeAspect="1"/>
          </p:cNvPicPr>
          <p:nvPr/>
        </p:nvPicPr>
        <p:blipFill>
          <a:blip r:embed="rId3"/>
          <a:stretch>
            <a:fillRect/>
          </a:stretch>
        </p:blipFill>
        <p:spPr>
          <a:xfrm>
            <a:off x="485462" y="1472293"/>
            <a:ext cx="1745986" cy="940146"/>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Development-time hosting platform</a:t>
            </a:r>
            <a:endParaRPr lang="en-US" sz="460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4000">
                <a:gradFill>
                  <a:gsLst>
                    <a:gs pos="92515">
                      <a:srgbClr val="262626"/>
                    </a:gs>
                    <a:gs pos="75000">
                      <a:srgbClr val="262626"/>
                    </a:gs>
                  </a:gsLst>
                  <a:lin ang="5400000" scaled="0"/>
                </a:gradFill>
                <a:latin typeface="+mj-lt"/>
              </a:rPr>
              <a:t>Local JavaScript runtime environment</a:t>
            </a:r>
          </a:p>
          <a:p>
            <a:pPr marL="809271" lvl="1" indent="-342900">
              <a:lnSpc>
                <a:spcPct val="90000"/>
              </a:lnSpc>
              <a:spcBef>
                <a:spcPct val="20000"/>
              </a:spcBef>
              <a:buSzPct val="90000"/>
              <a:buFont typeface="Arial" pitchFamily="34" charset="0"/>
              <a:buChar char="•"/>
            </a:pPr>
            <a:r>
              <a:rPr lang="en-US" sz="2800">
                <a:gradFill>
                  <a:gsLst>
                    <a:gs pos="92515">
                      <a:srgbClr val="262626"/>
                    </a:gs>
                    <a:gs pos="75000">
                      <a:srgbClr val="262626"/>
                    </a:gs>
                  </a:gsLst>
                  <a:lin ang="5400000" scaled="0"/>
                </a:gradFill>
                <a:latin typeface="+mj-lt"/>
              </a:rPr>
              <a:t>Can be considered as the IIS Express in typical Microsoft stack</a:t>
            </a:r>
          </a:p>
          <a:p>
            <a:pPr marL="809271" lvl="1" indent="-342900">
              <a:lnSpc>
                <a:spcPct val="90000"/>
              </a:lnSpc>
              <a:spcBef>
                <a:spcPct val="20000"/>
              </a:spcBef>
              <a:buSzPct val="90000"/>
              <a:buFont typeface="Arial" pitchFamily="34" charset="0"/>
              <a:buChar char="•"/>
            </a:pPr>
            <a:r>
              <a:rPr lang="en-US" sz="2800">
                <a:gradFill>
                  <a:gsLst>
                    <a:gs pos="92515">
                      <a:srgbClr val="262626"/>
                    </a:gs>
                    <a:gs pos="75000">
                      <a:srgbClr val="262626"/>
                    </a:gs>
                  </a:gsLst>
                  <a:lin ang="5400000" scaled="0"/>
                </a:gradFill>
                <a:latin typeface="+mj-lt"/>
              </a:rPr>
              <a:t>Can also work as backend system with server-side code, if needed</a:t>
            </a:r>
            <a:endParaRPr lang="fi-FI" sz="2800">
              <a:gradFill>
                <a:gsLst>
                  <a:gs pos="92515">
                    <a:srgbClr val="262626"/>
                  </a:gs>
                  <a:gs pos="75000">
                    <a:srgbClr val="262626"/>
                  </a:gs>
                </a:gsLst>
                <a:lin ang="5400000" scaled="0"/>
              </a:gradFill>
              <a:latin typeface="+mj-lt"/>
            </a:endParaRPr>
          </a:p>
        </p:txBody>
      </p:sp>
      <p:sp>
        <p:nvSpPr>
          <p:cNvPr id="3" name="Rectangle 2"/>
          <p:cNvSpPr/>
          <p:nvPr/>
        </p:nvSpPr>
        <p:spPr>
          <a:xfrm>
            <a:off x="2469198" y="1711533"/>
            <a:ext cx="3197478" cy="461665"/>
          </a:xfrm>
          <a:prstGeom prst="rect">
            <a:avLst/>
          </a:prstGeom>
        </p:spPr>
        <p:txBody>
          <a:bodyPr wrap="none">
            <a:spAutoFit/>
          </a:bodyPr>
          <a:lstStyle/>
          <a:p>
            <a:r>
              <a:rPr lang="fi-FI" sz="2400"/>
              <a:t>https://nodejs.org/en/</a:t>
            </a:r>
          </a:p>
        </p:txBody>
      </p:sp>
    </p:spTree>
    <p:extLst>
      <p:ext uri="{BB962C8B-B14F-4D97-AF65-F5344CB8AC3E}">
        <p14:creationId xmlns:p14="http://schemas.microsoft.com/office/powerpoint/2010/main" val="327777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Yeoman - Templates</a:t>
            </a:r>
            <a:endParaRPr lang="fi-FI"/>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384" y="37407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Scaffolding tool for development projects</a:t>
            </a: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Used to create SharePoint Framework templates on your development machine</a:t>
            </a: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Installed on your machine with </a:t>
            </a:r>
            <a:r>
              <a:rPr lang="en-US" sz="3600" dirty="0" err="1">
                <a:gradFill>
                  <a:gsLst>
                    <a:gs pos="92515">
                      <a:srgbClr val="262626"/>
                    </a:gs>
                    <a:gs pos="75000">
                      <a:srgbClr val="262626"/>
                    </a:gs>
                  </a:gsLst>
                  <a:lin ang="5400000" scaled="0"/>
                </a:gradFill>
                <a:latin typeface="+mj-lt"/>
              </a:rPr>
              <a:t>npm</a:t>
            </a:r>
            <a:endParaRPr lang="en-US" sz="3600" dirty="0">
              <a:gradFill>
                <a:gsLst>
                  <a:gs pos="92515">
                    <a:srgbClr val="262626"/>
                  </a:gs>
                  <a:gs pos="75000">
                    <a:srgbClr val="262626"/>
                  </a:gs>
                </a:gsLst>
                <a:lin ang="5400000" scaled="0"/>
              </a:gradFill>
              <a:latin typeface="+mj-lt"/>
            </a:endParaRPr>
          </a:p>
          <a:p>
            <a:pPr marL="342900" indent="-342900" algn="l">
              <a:lnSpc>
                <a:spcPct val="90000"/>
              </a:lnSpc>
              <a:spcBef>
                <a:spcPct val="20000"/>
              </a:spcBef>
              <a:buSzPct val="90000"/>
              <a:buFont typeface="Arial" pitchFamily="34" charset="0"/>
              <a:buChar char="•"/>
            </a:pPr>
            <a:r>
              <a:rPr lang="en-US" sz="3600" dirty="0">
                <a:gradFill>
                  <a:gsLst>
                    <a:gs pos="92515">
                      <a:srgbClr val="262626"/>
                    </a:gs>
                    <a:gs pos="75000">
                      <a:srgbClr val="262626"/>
                    </a:gs>
                  </a:gsLst>
                  <a:lin ang="5400000" scaled="0"/>
                </a:gradFill>
                <a:latin typeface="+mj-lt"/>
              </a:rPr>
              <a:t>Creates new projects, updates existing projects, adds web parts to existing projects</a:t>
            </a:r>
            <a:endParaRPr lang="fi-FI" sz="3600" dirty="0">
              <a:gradFill>
                <a:gsLst>
                  <a:gs pos="92515">
                    <a:srgbClr val="262626"/>
                  </a:gs>
                  <a:gs pos="75000">
                    <a:srgbClr val="262626"/>
                  </a:gs>
                </a:gsLst>
                <a:lin ang="5400000" scaled="0"/>
              </a:gradFill>
              <a:latin typeface="+mj-lt"/>
            </a:endParaRPr>
          </a:p>
        </p:txBody>
      </p:sp>
      <p:sp>
        <p:nvSpPr>
          <p:cNvPr id="7" name="Rectangle 6"/>
          <p:cNvSpPr/>
          <p:nvPr/>
        </p:nvSpPr>
        <p:spPr>
          <a:xfrm>
            <a:off x="9573431" y="2382026"/>
            <a:ext cx="1889107" cy="369332"/>
          </a:xfrm>
          <a:prstGeom prst="rect">
            <a:avLst/>
          </a:prstGeom>
        </p:spPr>
        <p:txBody>
          <a:bodyPr wrap="none">
            <a:spAutoFit/>
          </a:bodyPr>
          <a:lstStyle/>
          <a:p>
            <a:pPr algn="ctr"/>
            <a:r>
              <a:rPr lang="fi-FI"/>
              <a:t>http://yeoman.io</a:t>
            </a:r>
          </a:p>
        </p:txBody>
      </p:sp>
      <p:sp>
        <p:nvSpPr>
          <p:cNvPr id="10" name="Rectangle 9"/>
          <p:cNvSpPr/>
          <p:nvPr/>
        </p:nvSpPr>
        <p:spPr bwMode="auto">
          <a:xfrm>
            <a:off x="1275008" y="1482595"/>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a:t>
            </a:r>
            <a:r>
              <a:rPr lang="en-US" sz="2000" err="1">
                <a:gradFill>
                  <a:gsLst>
                    <a:gs pos="0">
                      <a:srgbClr val="FFFFFF"/>
                    </a:gs>
                    <a:gs pos="100000">
                      <a:srgbClr val="FFFFFF"/>
                    </a:gs>
                  </a:gsLst>
                  <a:lin ang="5400000" scaled="0"/>
                </a:gradFill>
                <a:latin typeface="Consolas" panose="020B0609020204030204" pitchFamily="49" charset="0"/>
              </a:rPr>
              <a:t>yo</a:t>
            </a:r>
            <a:r>
              <a:rPr lang="en-US" sz="2000">
                <a:gradFill>
                  <a:gsLst>
                    <a:gs pos="0">
                      <a:srgbClr val="FFFFFF"/>
                    </a:gs>
                    <a:gs pos="100000">
                      <a:srgbClr val="FFFFFF"/>
                    </a:gs>
                  </a:gsLst>
                  <a:lin ang="5400000" scaled="0"/>
                </a:gradFill>
                <a:latin typeface="Consolas" panose="020B0609020204030204" pitchFamily="49" charset="0"/>
              </a:rPr>
              <a:t> </a:t>
            </a:r>
            <a:r>
              <a:rPr lang="en-US" altLang="zh-CN" sz="2000">
                <a:gradFill>
                  <a:gsLst>
                    <a:gs pos="0">
                      <a:srgbClr val="FFFFFF"/>
                    </a:gs>
                    <a:gs pos="100000">
                      <a:srgbClr val="FFFFFF"/>
                    </a:gs>
                  </a:gsLst>
                  <a:lin ang="5400000" scaled="0"/>
                </a:gradFill>
                <a:latin typeface="Consolas" panose="020B0609020204030204" pitchFamily="49" charset="0"/>
              </a:rPr>
              <a:t>@Microsoft/</a:t>
            </a:r>
            <a:r>
              <a:rPr lang="en-US" sz="2000" err="1">
                <a:gradFill>
                  <a:gsLst>
                    <a:gs pos="0">
                      <a:srgbClr val="FFFFFF"/>
                    </a:gs>
                    <a:gs pos="100000">
                      <a:srgbClr val="FFFFFF"/>
                    </a:gs>
                  </a:gsLst>
                  <a:lin ang="5400000" scaled="0"/>
                </a:gradFill>
                <a:latin typeface="Consolas" panose="020B0609020204030204" pitchFamily="49" charset="0"/>
              </a:rPr>
              <a:t>sharepoint</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11" name="Rectangle 10"/>
          <p:cNvSpPr/>
          <p:nvPr/>
        </p:nvSpPr>
        <p:spPr bwMode="auto">
          <a:xfrm>
            <a:off x="476519" y="1482595"/>
            <a:ext cx="785611" cy="721217"/>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sp>
        <p:nvSpPr>
          <p:cNvPr id="12" name="Freeform 28"/>
          <p:cNvSpPr>
            <a:spLocks noChangeAspect="1" noEditPoints="1"/>
          </p:cNvSpPr>
          <p:nvPr/>
        </p:nvSpPr>
        <p:spPr bwMode="auto">
          <a:xfrm>
            <a:off x="689142" y="1632859"/>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05436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rotWithShape="1">
          <a:blip r:embed="rId2"/>
          <a:srcRect t="563" r="7846"/>
          <a:stretch/>
        </p:blipFill>
        <p:spPr>
          <a:xfrm>
            <a:off x="8034289" y="4769492"/>
            <a:ext cx="3431674" cy="1540553"/>
          </a:xfrm>
          <a:prstGeom prst="rect">
            <a:avLst/>
          </a:prstGeom>
          <a:solidFill>
            <a:schemeClr val="tx1">
              <a:lumMod val="20000"/>
              <a:lumOff val="80000"/>
            </a:schemeClr>
          </a:solidFill>
          <a:ln>
            <a:solidFill>
              <a:schemeClr val="tx1">
                <a:lumMod val="20000"/>
                <a:lumOff val="80000"/>
              </a:schemeClr>
            </a:solidFill>
          </a:ln>
        </p:spPr>
      </p:pic>
      <p:cxnSp>
        <p:nvCxnSpPr>
          <p:cNvPr id="37" name="Straight Arrow Connector 36"/>
          <p:cNvCxnSpPr>
            <a:stCxn id="6" idx="2"/>
            <a:endCxn id="7" idx="0"/>
          </p:cNvCxnSpPr>
          <p:nvPr/>
        </p:nvCxnSpPr>
        <p:spPr>
          <a:xfrm>
            <a:off x="5868940" y="2033846"/>
            <a:ext cx="1"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863037" y="2891683"/>
            <a:ext cx="5903"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Client-side Web Part Build Flow</a:t>
            </a:r>
          </a:p>
        </p:txBody>
      </p:sp>
      <p:sp>
        <p:nvSpPr>
          <p:cNvPr id="3" name="Rectangle 2"/>
          <p:cNvSpPr/>
          <p:nvPr/>
        </p:nvSpPr>
        <p:spPr>
          <a:xfrm>
            <a:off x="857488" y="1578752"/>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Install SharePoint Generator</a:t>
            </a:r>
          </a:p>
        </p:txBody>
      </p:sp>
      <p:sp>
        <p:nvSpPr>
          <p:cNvPr id="4" name="Rectangle 3"/>
          <p:cNvSpPr/>
          <p:nvPr/>
        </p:nvSpPr>
        <p:spPr>
          <a:xfrm>
            <a:off x="857489" y="247751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Scaffold SharePoint Web Part Project</a:t>
            </a:r>
          </a:p>
        </p:txBody>
      </p:sp>
      <p:sp>
        <p:nvSpPr>
          <p:cNvPr id="5" name="Rectangle 4"/>
          <p:cNvSpPr/>
          <p:nvPr/>
        </p:nvSpPr>
        <p:spPr>
          <a:xfrm>
            <a:off x="857489" y="3335348"/>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Build Web Part Code</a:t>
            </a:r>
          </a:p>
        </p:txBody>
      </p:sp>
      <p:sp>
        <p:nvSpPr>
          <p:cNvPr id="6" name="Rectangle 5"/>
          <p:cNvSpPr/>
          <p:nvPr/>
        </p:nvSpPr>
        <p:spPr>
          <a:xfrm>
            <a:off x="4824187" y="157935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Test</a:t>
            </a:r>
          </a:p>
        </p:txBody>
      </p:sp>
      <p:sp>
        <p:nvSpPr>
          <p:cNvPr id="7" name="Rectangle 6"/>
          <p:cNvSpPr/>
          <p:nvPr/>
        </p:nvSpPr>
        <p:spPr>
          <a:xfrm>
            <a:off x="4824189" y="243718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Local</a:t>
            </a:r>
          </a:p>
        </p:txBody>
      </p:sp>
      <p:sp>
        <p:nvSpPr>
          <p:cNvPr id="8" name="Rectangle 7"/>
          <p:cNvSpPr/>
          <p:nvPr/>
        </p:nvSpPr>
        <p:spPr>
          <a:xfrm>
            <a:off x="4818285" y="3295025"/>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UAT / Pre-production</a:t>
            </a:r>
          </a:p>
        </p:txBody>
      </p:sp>
      <p:sp>
        <p:nvSpPr>
          <p:cNvPr id="9" name="Curved Right Arrow 8"/>
          <p:cNvSpPr/>
          <p:nvPr/>
        </p:nvSpPr>
        <p:spPr>
          <a:xfrm>
            <a:off x="4078501" y="2570979"/>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0" name="Curved Left Arrow 9"/>
          <p:cNvSpPr/>
          <p:nvPr/>
        </p:nvSpPr>
        <p:spPr>
          <a:xfrm>
            <a:off x="7033708" y="2578838"/>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1" name="Rectangle 10"/>
          <p:cNvSpPr/>
          <p:nvPr/>
        </p:nvSpPr>
        <p:spPr>
          <a:xfrm>
            <a:off x="8643475" y="1579350"/>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sp>
        <p:nvSpPr>
          <p:cNvPr id="12" name="Rectangle 11"/>
          <p:cNvSpPr/>
          <p:nvPr/>
        </p:nvSpPr>
        <p:spPr>
          <a:xfrm>
            <a:off x="8631669" y="4228299"/>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a:gradFill>
                  <a:gsLst>
                    <a:gs pos="96875">
                      <a:schemeClr val="bg1"/>
                    </a:gs>
                    <a:gs pos="78906">
                      <a:schemeClr val="bg1"/>
                    </a:gs>
                  </a:gsLst>
                  <a:lin ang="5400000" scaled="1"/>
                </a:gradFill>
              </a:rPr>
              <a:t>Available on Classic and Client-Side Pages</a:t>
            </a:r>
          </a:p>
        </p:txBody>
      </p:sp>
      <p:sp>
        <p:nvSpPr>
          <p:cNvPr id="17" name="Rectangle 16"/>
          <p:cNvSpPr/>
          <p:nvPr/>
        </p:nvSpPr>
        <p:spPr>
          <a:xfrm>
            <a:off x="8631669" y="246233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1975944" y="2033248"/>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975947" y="2926106"/>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354458" y="2411332"/>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094402" y="1806599"/>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76828" y="1306738"/>
            <a:ext cx="2998231" cy="261610"/>
          </a:xfrm>
          <a:prstGeom prst="rect">
            <a:avLst/>
          </a:prstGeom>
          <a:solidFill>
            <a:srgbClr val="E7E6E6">
              <a:alpha val="54902"/>
            </a:srgbClr>
          </a:solidFill>
        </p:spPr>
        <p:txBody>
          <a:bodyPr wrap="square" lIns="36000" rIns="36000" rtlCol="0">
            <a:spAutoFit/>
          </a:bodyPr>
          <a:lstStyle/>
          <a:p>
            <a:pPr algn="ctr"/>
            <a:r>
              <a:rPr lang="en-US" sz="1100" spc="-30" err="1">
                <a:gradFill>
                  <a:gsLst>
                    <a:gs pos="1250">
                      <a:schemeClr val="tx1"/>
                    </a:gs>
                    <a:gs pos="100000">
                      <a:schemeClr val="tx1"/>
                    </a:gs>
                  </a:gsLst>
                  <a:lin ang="5400000" scaled="0"/>
                </a:gradFill>
              </a:rPr>
              <a:t>npm</a:t>
            </a:r>
            <a:r>
              <a:rPr lang="en-US" sz="1100" spc="-30">
                <a:gradFill>
                  <a:gsLst>
                    <a:gs pos="1250">
                      <a:schemeClr val="tx1"/>
                    </a:gs>
                    <a:gs pos="100000">
                      <a:schemeClr val="tx1"/>
                    </a:gs>
                  </a:gsLst>
                  <a:lin ang="5400000" scaled="0"/>
                </a:gradFill>
              </a:rPr>
              <a:t> install @Microsoft/generator-sharepoint -g</a:t>
            </a:r>
          </a:p>
        </p:txBody>
      </p:sp>
      <p:sp>
        <p:nvSpPr>
          <p:cNvPr id="32" name="TextBox 31"/>
          <p:cNvSpPr txBox="1"/>
          <p:nvPr/>
        </p:nvSpPr>
        <p:spPr>
          <a:xfrm>
            <a:off x="857490" y="2227540"/>
            <a:ext cx="2236912" cy="261610"/>
          </a:xfrm>
          <a:prstGeom prst="rect">
            <a:avLst/>
          </a:prstGeom>
          <a:solidFill>
            <a:srgbClr val="E7E6E6">
              <a:alpha val="54902"/>
            </a:srgbClr>
          </a:solidFill>
        </p:spPr>
        <p:txBody>
          <a:bodyPr wrap="square" rtlCol="0">
            <a:spAutoFit/>
          </a:bodyPr>
          <a:lstStyle/>
          <a:p>
            <a:r>
              <a:rPr lang="en-US" sz="1100" err="1">
                <a:gradFill>
                  <a:gsLst>
                    <a:gs pos="1250">
                      <a:schemeClr val="tx1"/>
                    </a:gs>
                    <a:gs pos="100000">
                      <a:schemeClr val="tx1"/>
                    </a:gs>
                  </a:gsLst>
                  <a:lin ang="5400000" scaled="0"/>
                </a:gradFill>
              </a:rPr>
              <a:t>yo</a:t>
            </a:r>
            <a:r>
              <a:rPr lang="en-US" sz="1100">
                <a:gradFill>
                  <a:gsLst>
                    <a:gs pos="1250">
                      <a:schemeClr val="tx1"/>
                    </a:gs>
                    <a:gs pos="100000">
                      <a:schemeClr val="tx1"/>
                    </a:gs>
                  </a:gsLst>
                  <a:lin ang="5400000" scaled="0"/>
                </a:gradFill>
              </a:rPr>
              <a:t> </a:t>
            </a:r>
            <a:r>
              <a:rPr lang="en-US" sz="1100" err="1">
                <a:gradFill>
                  <a:gsLst>
                    <a:gs pos="1250">
                      <a:schemeClr val="tx1"/>
                    </a:gs>
                    <a:gs pos="100000">
                      <a:schemeClr val="tx1"/>
                    </a:gs>
                  </a:gsLst>
                  <a:lin ang="5400000" scaled="0"/>
                </a:gradFill>
              </a:rPr>
              <a:t>sharepoint</a:t>
            </a:r>
            <a:endParaRPr lang="en-US" sz="1100">
              <a:gradFill>
                <a:gsLst>
                  <a:gs pos="1250">
                    <a:schemeClr val="tx1"/>
                  </a:gs>
                  <a:gs pos="100000">
                    <a:schemeClr val="tx1"/>
                  </a:gs>
                </a:gsLst>
                <a:lin ang="5400000" scaled="0"/>
              </a:gradFill>
            </a:endParaRPr>
          </a:p>
        </p:txBody>
      </p:sp>
      <p:sp>
        <p:nvSpPr>
          <p:cNvPr id="27" name="TextBox 26"/>
          <p:cNvSpPr txBox="1"/>
          <p:nvPr/>
        </p:nvSpPr>
        <p:spPr>
          <a:xfrm>
            <a:off x="857489" y="3065214"/>
            <a:ext cx="2236913" cy="261610"/>
          </a:xfrm>
          <a:prstGeom prst="rect">
            <a:avLst/>
          </a:prstGeom>
          <a:solidFill>
            <a:srgbClr val="E7E6E6">
              <a:alpha val="54902"/>
            </a:srgbClr>
          </a:solidFill>
        </p:spPr>
        <p:txBody>
          <a:bodyPr wrap="square" rtlCol="0">
            <a:spAutoFit/>
          </a:bodyPr>
          <a:lstStyle/>
          <a:p>
            <a:r>
              <a:rPr lang="en-US" sz="1100">
                <a:gradFill>
                  <a:gsLst>
                    <a:gs pos="1250">
                      <a:schemeClr val="tx1"/>
                    </a:gs>
                    <a:gs pos="100000">
                      <a:schemeClr val="tx1"/>
                    </a:gs>
                  </a:gsLst>
                  <a:lin ang="5400000" scaled="0"/>
                </a:gradFill>
              </a:rPr>
              <a:t>Code .</a:t>
            </a:r>
          </a:p>
        </p:txBody>
      </p:sp>
      <p:sp>
        <p:nvSpPr>
          <p:cNvPr id="29" name="TextBox 28"/>
          <p:cNvSpPr txBox="1"/>
          <p:nvPr/>
        </p:nvSpPr>
        <p:spPr>
          <a:xfrm>
            <a:off x="4818284" y="1337022"/>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serve</a:t>
            </a:r>
          </a:p>
        </p:txBody>
      </p:sp>
      <p:sp>
        <p:nvSpPr>
          <p:cNvPr id="30" name="TextBox 29"/>
          <p:cNvSpPr txBox="1"/>
          <p:nvPr/>
        </p:nvSpPr>
        <p:spPr>
          <a:xfrm>
            <a:off x="4818284" y="2178504"/>
            <a:ext cx="2089504" cy="238638"/>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9688227" y="2033846"/>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31669" y="1297871"/>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package-solution</a:t>
            </a:r>
          </a:p>
        </p:txBody>
      </p:sp>
      <p:sp>
        <p:nvSpPr>
          <p:cNvPr id="34" name="TextBox 33"/>
          <p:cNvSpPr txBox="1"/>
          <p:nvPr/>
        </p:nvSpPr>
        <p:spPr>
          <a:xfrm>
            <a:off x="8643475" y="2201118"/>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gulp deploy-azure-storage</a:t>
            </a:r>
          </a:p>
        </p:txBody>
      </p:sp>
      <p:sp>
        <p:nvSpPr>
          <p:cNvPr id="43" name="Flowchart: Decision 42"/>
          <p:cNvSpPr/>
          <p:nvPr/>
        </p:nvSpPr>
        <p:spPr>
          <a:xfrm>
            <a:off x="5446905" y="4235214"/>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5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5863036" y="3749521"/>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643475" y="3345316"/>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9676421" y="2916829"/>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655281" y="3075134"/>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manual upload of the app</a:t>
            </a:r>
          </a:p>
        </p:txBody>
      </p:sp>
      <p:cxnSp>
        <p:nvCxnSpPr>
          <p:cNvPr id="77" name="Straight Arrow Connector 76"/>
          <p:cNvCxnSpPr>
            <a:cxnSpLocks/>
            <a:stCxn id="68" idx="2"/>
            <a:endCxn id="12" idx="0"/>
          </p:cNvCxnSpPr>
          <p:nvPr/>
        </p:nvCxnSpPr>
        <p:spPr>
          <a:xfrm flipH="1">
            <a:off x="9676421" y="3799812"/>
            <a:ext cx="5903"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279166" y="1806598"/>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3"/>
          <a:stretch>
            <a:fillRect/>
          </a:stretch>
        </p:blipFill>
        <p:spPr>
          <a:xfrm>
            <a:off x="6649705" y="4637432"/>
            <a:ext cx="597915" cy="570720"/>
          </a:xfrm>
          <a:prstGeom prst="rect">
            <a:avLst/>
          </a:prstGeom>
        </p:spPr>
      </p:pic>
      <p:pic>
        <p:nvPicPr>
          <p:cNvPr id="90" name="Picture 89"/>
          <p:cNvPicPr>
            <a:picLocks noChangeAspect="1"/>
          </p:cNvPicPr>
          <p:nvPr/>
        </p:nvPicPr>
        <p:blipFill>
          <a:blip r:embed="rId4"/>
          <a:stretch>
            <a:fillRect/>
          </a:stretch>
        </p:blipFill>
        <p:spPr>
          <a:xfrm>
            <a:off x="3667961" y="5208152"/>
            <a:ext cx="503057" cy="503600"/>
          </a:xfrm>
          <a:prstGeom prst="rect">
            <a:avLst/>
          </a:prstGeom>
        </p:spPr>
      </p:pic>
    </p:spTree>
    <p:extLst>
      <p:ext uri="{BB962C8B-B14F-4D97-AF65-F5344CB8AC3E}">
        <p14:creationId xmlns:p14="http://schemas.microsoft.com/office/powerpoint/2010/main" val="290837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up)">
                                      <p:cBhvr>
                                        <p:cTn id="16" dur="500"/>
                                        <p:tgtEl>
                                          <p:spTgt spid="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childTnLst>
                          </p:cTn>
                        </p:par>
                        <p:par>
                          <p:cTn id="73" fill="hold">
                            <p:stCondLst>
                              <p:cond delay="1000"/>
                            </p:stCondLst>
                            <p:childTnLst>
                              <p:par>
                                <p:cTn id="74" presetID="22" presetClass="entr" presetSubtype="1"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par>
                          <p:cTn id="77" fill="hold">
                            <p:stCondLst>
                              <p:cond delay="1500"/>
                            </p:stCondLst>
                            <p:childTnLst>
                              <p:par>
                                <p:cTn id="78" presetID="22" presetClass="entr" presetSubtype="4"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down)">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up)">
                                      <p:cBhvr>
                                        <p:cTn id="85" dur="500"/>
                                        <p:tgtEl>
                                          <p:spTgt spid="44"/>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down)">
                                      <p:cBhvr>
                                        <p:cTn id="93" dur="500"/>
                                        <p:tgtEl>
                                          <p:spTgt spid="26"/>
                                        </p:tgtEl>
                                      </p:cBhvr>
                                    </p:animEffect>
                                  </p:childTnLst>
                                </p:cTn>
                              </p:par>
                              <p:par>
                                <p:cTn id="94" presetID="22" presetClass="entr" presetSubtype="4"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wipe(down)">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down)">
                                      <p:cBhvr>
                                        <p:cTn id="101" dur="500"/>
                                        <p:tgtEl>
                                          <p:spTgt spid="81"/>
                                        </p:tgtEl>
                                      </p:cBhvr>
                                    </p:animEffect>
                                  </p:childTnLst>
                                </p:cTn>
                              </p:par>
                              <p:par>
                                <p:cTn id="102" presetID="22" presetClass="entr" presetSubtype="4" fill="hold" nodeType="with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wipe(down)">
                                      <p:cBhvr>
                                        <p:cTn id="104" dur="500"/>
                                        <p:tgtEl>
                                          <p:spTgt spid="8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fade">
                                      <p:cBhvr>
                                        <p:cTn id="108" dur="500"/>
                                        <p:tgtEl>
                                          <p:spTgt spid="11"/>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left)">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up)">
                                      <p:cBhvr>
                                        <p:cTn id="117" dur="500"/>
                                        <p:tgtEl>
                                          <p:spTgt spid="38"/>
                                        </p:tgtEl>
                                      </p:cBhvr>
                                    </p:animEffec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fade">
                                      <p:cBhvr>
                                        <p:cTn id="121" dur="500"/>
                                        <p:tgtEl>
                                          <p:spTgt spid="17"/>
                                        </p:tgtEl>
                                      </p:cBhvr>
                                    </p:animEffect>
                                  </p:childTnLst>
                                </p:cTn>
                              </p:par>
                            </p:childTnLst>
                          </p:cTn>
                        </p:par>
                        <p:par>
                          <p:cTn id="122" fill="hold">
                            <p:stCondLst>
                              <p:cond delay="1000"/>
                            </p:stCondLst>
                            <p:childTnLst>
                              <p:par>
                                <p:cTn id="123" presetID="22" presetClass="entr" presetSubtype="8" fill="hold" grpId="0" nodeType="after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wipe(left)">
                                      <p:cBhvr>
                                        <p:cTn id="125" dur="500"/>
                                        <p:tgtEl>
                                          <p:spTgt spid="3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69"/>
                                        </p:tgtEl>
                                        <p:attrNameLst>
                                          <p:attrName>style.visibility</p:attrName>
                                        </p:attrNameLst>
                                      </p:cBhvr>
                                      <p:to>
                                        <p:strVal val="visible"/>
                                      </p:to>
                                    </p:set>
                                    <p:animEffect transition="in" filter="wipe(up)">
                                      <p:cBhvr>
                                        <p:cTn id="130" dur="500"/>
                                        <p:tgtEl>
                                          <p:spTgt spid="69"/>
                                        </p:tgtEl>
                                      </p:cBhvr>
                                    </p:animEffect>
                                  </p:childTnLst>
                                </p:cTn>
                              </p:par>
                            </p:childTnLst>
                          </p:cTn>
                        </p:par>
                        <p:par>
                          <p:cTn id="131" fill="hold">
                            <p:stCondLst>
                              <p:cond delay="500"/>
                            </p:stCondLst>
                            <p:childTnLst>
                              <p:par>
                                <p:cTn id="132" presetID="10" presetClass="entr" presetSubtype="0" fill="hold" grpId="0" nodeType="afterEffect">
                                  <p:stCondLst>
                                    <p:cond delay="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500"/>
                                        <p:tgtEl>
                                          <p:spTgt spid="68"/>
                                        </p:tgtEl>
                                      </p:cBhvr>
                                    </p:animEffect>
                                  </p:childTnLst>
                                </p:cTn>
                              </p:par>
                            </p:childTnLst>
                          </p:cTn>
                        </p:par>
                        <p:par>
                          <p:cTn id="135" fill="hold">
                            <p:stCondLst>
                              <p:cond delay="1000"/>
                            </p:stCondLst>
                            <p:childTnLst>
                              <p:par>
                                <p:cTn id="136" presetID="22" presetClass="entr" presetSubtype="8" fill="hold" grpId="0" nodeType="afterEffect">
                                  <p:stCondLst>
                                    <p:cond delay="0"/>
                                  </p:stCondLst>
                                  <p:childTnLst>
                                    <p:set>
                                      <p:cBhvr>
                                        <p:cTn id="137" dur="1" fill="hold">
                                          <p:stCondLst>
                                            <p:cond delay="0"/>
                                          </p:stCondLst>
                                        </p:cTn>
                                        <p:tgtEl>
                                          <p:spTgt spid="70"/>
                                        </p:tgtEl>
                                        <p:attrNameLst>
                                          <p:attrName>style.visibility</p:attrName>
                                        </p:attrNameLst>
                                      </p:cBhvr>
                                      <p:to>
                                        <p:strVal val="visible"/>
                                      </p:to>
                                    </p:set>
                                    <p:animEffect transition="in" filter="wipe(left)">
                                      <p:cBhvr>
                                        <p:cTn id="138" dur="500"/>
                                        <p:tgtEl>
                                          <p:spTgt spid="7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wipe(up)">
                                      <p:cBhvr>
                                        <p:cTn id="143" dur="500"/>
                                        <p:tgtEl>
                                          <p:spTgt spid="77"/>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fade">
                                      <p:cBhvr>
                                        <p:cTn id="147" dur="500"/>
                                        <p:tgtEl>
                                          <p:spTgt spid="12"/>
                                        </p:tgtEl>
                                      </p:cBhvr>
                                    </p:animEffect>
                                  </p:childTnLst>
                                </p:cTn>
                              </p:par>
                            </p:childTnLst>
                          </p:cTn>
                        </p:par>
                        <p:par>
                          <p:cTn id="148" fill="hold">
                            <p:stCondLst>
                              <p:cond delay="1000"/>
                            </p:stCondLst>
                            <p:childTnLst>
                              <p:par>
                                <p:cTn id="149" presetID="10" presetClass="entr" presetSubtype="0" fill="hold" nodeType="after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624894-DE79-4CB9-878E-F6CC6267D9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73</TotalTime>
  <Words>1633</Words>
  <Application>Microsoft Office PowerPoint</Application>
  <PresentationFormat>Custom</PresentationFormat>
  <Paragraphs>237</Paragraphs>
  <Slides>23</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宋体</vt:lpstr>
      <vt:lpstr>Arial</vt:lpstr>
      <vt:lpstr>Calibri</vt:lpstr>
      <vt:lpstr>Consolas</vt:lpstr>
      <vt:lpstr>Segoe UI</vt:lpstr>
      <vt:lpstr>Segoe UI Light</vt:lpstr>
      <vt:lpstr>Wingdings</vt:lpstr>
      <vt:lpstr>5-30719_SharePoint_Team_Template_Light</vt:lpstr>
      <vt:lpstr>Deep Dive of the SharePoint Framework</vt:lpstr>
      <vt:lpstr>Agenda</vt:lpstr>
      <vt:lpstr>SharePoint Framework – All about typical web stack tooling</vt:lpstr>
      <vt:lpstr>Typical tooling for SharePoint Framework</vt:lpstr>
      <vt:lpstr>Web stack tooling compared to classic MS tools</vt:lpstr>
      <vt:lpstr>Open Source Tooling Support</vt:lpstr>
      <vt:lpstr>Node.js – Development time hosting </vt:lpstr>
      <vt:lpstr>Yeoman - Templates</vt:lpstr>
      <vt:lpstr>Client-side Web Part Build Flow</vt:lpstr>
      <vt:lpstr>Gulp Tasks</vt:lpstr>
      <vt:lpstr>What the Gulp tasks do</vt:lpstr>
      <vt:lpstr>Solution Packaging</vt:lpstr>
      <vt:lpstr>SharePoint Workbench</vt:lpstr>
      <vt:lpstr>Debugging</vt:lpstr>
      <vt:lpstr>Mapping Files Making Debugging Easier</vt:lpstr>
      <vt:lpstr>Source Code Mapping Files Details</vt:lpstr>
      <vt:lpstr>Debugging a debug build</vt:lpstr>
      <vt:lpstr>Local Workbench vs. SharePoint Workbench</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of the SharePoint Framework</dc:title>
  <cp:lastModifiedBy>Eric Overfield</cp:lastModifiedBy>
  <cp:revision>12</cp:revision>
  <dcterms:modified xsi:type="dcterms:W3CDTF">2017-10-16T02:18:24Z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